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8" r:id="rId4"/>
    <p:sldId id="257" r:id="rId5"/>
    <p:sldId id="259" r:id="rId6"/>
    <p:sldId id="262" r:id="rId7"/>
    <p:sldId id="261" r:id="rId8"/>
    <p:sldId id="264" r:id="rId9"/>
    <p:sldId id="263" r:id="rId10"/>
    <p:sldId id="265" r:id="rId11"/>
    <p:sldId id="266" r:id="rId12"/>
    <p:sldId id="267" r:id="rId13"/>
    <p:sldId id="268" r:id="rId14"/>
    <p:sldId id="278" r:id="rId15"/>
    <p:sldId id="279" r:id="rId16"/>
    <p:sldId id="272" r:id="rId17"/>
    <p:sldId id="269" r:id="rId18"/>
    <p:sldId id="275" r:id="rId19"/>
    <p:sldId id="273" r:id="rId20"/>
    <p:sldId id="276" r:id="rId21"/>
    <p:sldId id="270" r:id="rId22"/>
    <p:sldId id="274" r:id="rId23"/>
    <p:sldId id="271"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4" d="100"/>
          <a:sy n="114" d="100"/>
        </p:scale>
        <p:origin x="18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A222DB6-CC29-43D4-B9E5-FE56605785FA}" type="datetimeFigureOut">
              <a:rPr lang="en-US" smtClean="0"/>
              <a:t>6/13/2017</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8924DD5-1357-49AF-903A-185061E00D13}" type="slidenum">
              <a:rPr lang="en-US" smtClean="0"/>
              <a:t>‹#›</a:t>
            </a:fld>
            <a:endParaRPr lang="en-US"/>
          </a:p>
        </p:txBody>
      </p:sp>
    </p:spTree>
    <p:extLst>
      <p:ext uri="{BB962C8B-B14F-4D97-AF65-F5344CB8AC3E}">
        <p14:creationId xmlns:p14="http://schemas.microsoft.com/office/powerpoint/2010/main" val="80522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A222DB6-CC29-43D4-B9E5-FE56605785FA}"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8924DD5-1357-49AF-903A-185061E00D13}" type="slidenum">
              <a:rPr lang="en-US" smtClean="0"/>
              <a:t>‹#›</a:t>
            </a:fld>
            <a:endParaRPr lang="en-US"/>
          </a:p>
        </p:txBody>
      </p:sp>
    </p:spTree>
    <p:extLst>
      <p:ext uri="{BB962C8B-B14F-4D97-AF65-F5344CB8AC3E}">
        <p14:creationId xmlns:p14="http://schemas.microsoft.com/office/powerpoint/2010/main" val="190583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A222DB6-CC29-43D4-B9E5-FE56605785FA}"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924DD5-1357-49AF-903A-185061E00D13}" type="slidenum">
              <a:rPr lang="en-US" smtClean="0"/>
              <a:t>‹#›</a:t>
            </a:fld>
            <a:endParaRPr lang="en-US"/>
          </a:p>
        </p:txBody>
      </p:sp>
    </p:spTree>
    <p:extLst>
      <p:ext uri="{BB962C8B-B14F-4D97-AF65-F5344CB8AC3E}">
        <p14:creationId xmlns:p14="http://schemas.microsoft.com/office/powerpoint/2010/main" val="164447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A222DB6-CC29-43D4-B9E5-FE56605785FA}"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924DD5-1357-49AF-903A-185061E00D13}" type="slidenum">
              <a:rPr lang="en-US" smtClean="0"/>
              <a:t>‹#›</a:t>
            </a:fld>
            <a:endParaRPr lang="en-US"/>
          </a:p>
        </p:txBody>
      </p:sp>
    </p:spTree>
    <p:extLst>
      <p:ext uri="{BB962C8B-B14F-4D97-AF65-F5344CB8AC3E}">
        <p14:creationId xmlns:p14="http://schemas.microsoft.com/office/powerpoint/2010/main" val="348867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222DB6-CC29-43D4-B9E5-FE56605785FA}"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924DD5-1357-49AF-903A-185061E00D13}" type="slidenum">
              <a:rPr lang="en-US" smtClean="0"/>
              <a:t>‹#›</a:t>
            </a:fld>
            <a:endParaRPr lang="en-US"/>
          </a:p>
        </p:txBody>
      </p:sp>
    </p:spTree>
    <p:extLst>
      <p:ext uri="{BB962C8B-B14F-4D97-AF65-F5344CB8AC3E}">
        <p14:creationId xmlns:p14="http://schemas.microsoft.com/office/powerpoint/2010/main" val="3189721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A222DB6-CC29-43D4-B9E5-FE56605785FA}" type="datetimeFigureOut">
              <a:rPr lang="en-US" smtClean="0"/>
              <a:t>6/13/2017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24DD5-1357-49AF-903A-185061E00D13}" type="slidenum">
              <a:rPr lang="en-US" smtClean="0"/>
              <a:t>‹#›</a:t>
            </a:fld>
            <a:endParaRPr lang="en-US"/>
          </a:p>
        </p:txBody>
      </p:sp>
    </p:spTree>
    <p:extLst>
      <p:ext uri="{BB962C8B-B14F-4D97-AF65-F5344CB8AC3E}">
        <p14:creationId xmlns:p14="http://schemas.microsoft.com/office/powerpoint/2010/main" val="767866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A222DB6-CC29-43D4-B9E5-FE56605785FA}" type="datetimeFigureOut">
              <a:rPr lang="en-US" smtClean="0"/>
              <a:t>6/13/2017</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8924DD5-1357-49AF-903A-185061E00D13}" type="slidenum">
              <a:rPr lang="en-US" smtClean="0"/>
              <a:t>‹#›</a:t>
            </a:fld>
            <a:endParaRPr lang="en-US"/>
          </a:p>
        </p:txBody>
      </p:sp>
    </p:spTree>
    <p:extLst>
      <p:ext uri="{BB962C8B-B14F-4D97-AF65-F5344CB8AC3E}">
        <p14:creationId xmlns:p14="http://schemas.microsoft.com/office/powerpoint/2010/main" val="2006076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A222DB6-CC29-43D4-B9E5-FE56605785FA}"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24DD5-1357-49AF-903A-185061E00D13}" type="slidenum">
              <a:rPr lang="en-US" smtClean="0"/>
              <a:t>‹#›</a:t>
            </a:fld>
            <a:endParaRPr lang="en-US"/>
          </a:p>
        </p:txBody>
      </p:sp>
    </p:spTree>
    <p:extLst>
      <p:ext uri="{BB962C8B-B14F-4D97-AF65-F5344CB8AC3E}">
        <p14:creationId xmlns:p14="http://schemas.microsoft.com/office/powerpoint/2010/main" val="3755036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A222DB6-CC29-43D4-B9E5-FE56605785FA}"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924DD5-1357-49AF-903A-185061E00D13}" type="slidenum">
              <a:rPr lang="en-US" smtClean="0"/>
              <a:t>‹#›</a:t>
            </a:fld>
            <a:endParaRPr lang="en-US"/>
          </a:p>
        </p:txBody>
      </p:sp>
    </p:spTree>
    <p:extLst>
      <p:ext uri="{BB962C8B-B14F-4D97-AF65-F5344CB8AC3E}">
        <p14:creationId xmlns:p14="http://schemas.microsoft.com/office/powerpoint/2010/main" val="171188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222DB6-CC29-43D4-B9E5-FE56605785FA}"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24DD5-1357-49AF-903A-185061E00D13}" type="slidenum">
              <a:rPr lang="en-US" smtClean="0"/>
              <a:t>‹#›</a:t>
            </a:fld>
            <a:endParaRPr lang="en-US"/>
          </a:p>
        </p:txBody>
      </p:sp>
    </p:spTree>
    <p:extLst>
      <p:ext uri="{BB962C8B-B14F-4D97-AF65-F5344CB8AC3E}">
        <p14:creationId xmlns:p14="http://schemas.microsoft.com/office/powerpoint/2010/main" val="198538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222DB6-CC29-43D4-B9E5-FE56605785FA}"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924DD5-1357-49AF-903A-185061E00D13}" type="slidenum">
              <a:rPr lang="en-US" smtClean="0"/>
              <a:t>‹#›</a:t>
            </a:fld>
            <a:endParaRPr lang="en-US"/>
          </a:p>
        </p:txBody>
      </p:sp>
    </p:spTree>
    <p:extLst>
      <p:ext uri="{BB962C8B-B14F-4D97-AF65-F5344CB8AC3E}">
        <p14:creationId xmlns:p14="http://schemas.microsoft.com/office/powerpoint/2010/main" val="156908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222DB6-CC29-43D4-B9E5-FE56605785FA}"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24DD5-1357-49AF-903A-185061E00D13}" type="slidenum">
              <a:rPr lang="en-US" smtClean="0"/>
              <a:t>‹#›</a:t>
            </a:fld>
            <a:endParaRPr lang="en-US"/>
          </a:p>
        </p:txBody>
      </p:sp>
    </p:spTree>
    <p:extLst>
      <p:ext uri="{BB962C8B-B14F-4D97-AF65-F5344CB8AC3E}">
        <p14:creationId xmlns:p14="http://schemas.microsoft.com/office/powerpoint/2010/main" val="3663293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222DB6-CC29-43D4-B9E5-FE56605785FA}" type="datetimeFigureOut">
              <a:rPr lang="en-US" smtClean="0"/>
              <a:t>6/13/2017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24DD5-1357-49AF-903A-185061E00D13}" type="slidenum">
              <a:rPr lang="en-US" smtClean="0"/>
              <a:t>‹#›</a:t>
            </a:fld>
            <a:endParaRPr lang="en-US"/>
          </a:p>
        </p:txBody>
      </p:sp>
    </p:spTree>
    <p:extLst>
      <p:ext uri="{BB962C8B-B14F-4D97-AF65-F5344CB8AC3E}">
        <p14:creationId xmlns:p14="http://schemas.microsoft.com/office/powerpoint/2010/main" val="420717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222DB6-CC29-43D4-B9E5-FE56605785FA}" type="datetimeFigureOut">
              <a:rPr lang="en-US" smtClean="0"/>
              <a:t>6/13/2017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24DD5-1357-49AF-903A-185061E00D13}" type="slidenum">
              <a:rPr lang="en-US" smtClean="0"/>
              <a:t>‹#›</a:t>
            </a:fld>
            <a:endParaRPr lang="en-US"/>
          </a:p>
        </p:txBody>
      </p:sp>
    </p:spTree>
    <p:extLst>
      <p:ext uri="{BB962C8B-B14F-4D97-AF65-F5344CB8AC3E}">
        <p14:creationId xmlns:p14="http://schemas.microsoft.com/office/powerpoint/2010/main" val="327457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22DB6-CC29-43D4-B9E5-FE56605785FA}" type="datetimeFigureOut">
              <a:rPr lang="en-US" smtClean="0"/>
              <a:t>6/13/2017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8924DD5-1357-49AF-903A-185061E00D13}" type="slidenum">
              <a:rPr lang="en-US" smtClean="0"/>
              <a:t>‹#›</a:t>
            </a:fld>
            <a:endParaRPr lang="en-US"/>
          </a:p>
        </p:txBody>
      </p:sp>
    </p:spTree>
    <p:extLst>
      <p:ext uri="{BB962C8B-B14F-4D97-AF65-F5344CB8AC3E}">
        <p14:creationId xmlns:p14="http://schemas.microsoft.com/office/powerpoint/2010/main" val="222956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A222DB6-CC29-43D4-B9E5-FE56605785FA}"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8924DD5-1357-49AF-903A-185061E00D13}" type="slidenum">
              <a:rPr lang="en-US" smtClean="0"/>
              <a:t>‹#›</a:t>
            </a:fld>
            <a:endParaRPr lang="en-US"/>
          </a:p>
        </p:txBody>
      </p:sp>
    </p:spTree>
    <p:extLst>
      <p:ext uri="{BB962C8B-B14F-4D97-AF65-F5344CB8AC3E}">
        <p14:creationId xmlns:p14="http://schemas.microsoft.com/office/powerpoint/2010/main" val="409967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A222DB6-CC29-43D4-B9E5-FE56605785FA}"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8924DD5-1357-49AF-903A-185061E00D13}" type="slidenum">
              <a:rPr lang="en-US" smtClean="0"/>
              <a:t>‹#›</a:t>
            </a:fld>
            <a:endParaRPr lang="en-US"/>
          </a:p>
        </p:txBody>
      </p:sp>
    </p:spTree>
    <p:extLst>
      <p:ext uri="{BB962C8B-B14F-4D97-AF65-F5344CB8AC3E}">
        <p14:creationId xmlns:p14="http://schemas.microsoft.com/office/powerpoint/2010/main" val="1301249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A222DB6-CC29-43D4-B9E5-FE56605785FA}" type="datetimeFigureOut">
              <a:rPr lang="en-US" smtClean="0"/>
              <a:t>6/13/2017</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8924DD5-1357-49AF-903A-185061E00D13}" type="slidenum">
              <a:rPr lang="en-US" smtClean="0"/>
              <a:t>‹#›</a:t>
            </a:fld>
            <a:endParaRPr lang="en-US"/>
          </a:p>
        </p:txBody>
      </p:sp>
    </p:spTree>
    <p:extLst>
      <p:ext uri="{BB962C8B-B14F-4D97-AF65-F5344CB8AC3E}">
        <p14:creationId xmlns:p14="http://schemas.microsoft.com/office/powerpoint/2010/main" val="749320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gif"/><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facebook.com/pg/HappyFamilyIceCrea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spdailynews.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hedataweb.rm.census.gov/"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56819"/>
            <a:ext cx="9144000" cy="900481"/>
          </a:xfrm>
        </p:spPr>
        <p:txBody>
          <a:bodyPr>
            <a:normAutofit/>
          </a:bodyPr>
          <a:lstStyle/>
          <a:p>
            <a:r>
              <a:rPr lang="en-US" sz="4000" dirty="0"/>
              <a:t>Happy Family Ice Cream Machines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900" y="1257300"/>
            <a:ext cx="3124200" cy="4343400"/>
          </a:xfrm>
          <a:prstGeom prst="rect">
            <a:avLst/>
          </a:prstGeom>
        </p:spPr>
      </p:pic>
      <p:sp>
        <p:nvSpPr>
          <p:cNvPr id="5" name="Subtitle 4"/>
          <p:cNvSpPr>
            <a:spLocks noGrp="1"/>
          </p:cNvSpPr>
          <p:nvPr>
            <p:ph type="subTitle" idx="1"/>
          </p:nvPr>
        </p:nvSpPr>
        <p:spPr>
          <a:xfrm>
            <a:off x="4386943" y="5861901"/>
            <a:ext cx="3537857" cy="861420"/>
          </a:xfrm>
        </p:spPr>
        <p:txBody>
          <a:bodyPr/>
          <a:lstStyle/>
          <a:p>
            <a:r>
              <a:rPr lang="en-US" dirty="0"/>
              <a:t>Magpie Trading Company</a:t>
            </a:r>
          </a:p>
        </p:txBody>
      </p:sp>
    </p:spTree>
    <p:extLst>
      <p:ext uri="{BB962C8B-B14F-4D97-AF65-F5344CB8AC3E}">
        <p14:creationId xmlns:p14="http://schemas.microsoft.com/office/powerpoint/2010/main" val="1399094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Media Consumption Habits of Target Market</a:t>
            </a:r>
          </a:p>
        </p:txBody>
      </p:sp>
      <p:sp>
        <p:nvSpPr>
          <p:cNvPr id="3" name="Content Placeholder 2"/>
          <p:cNvSpPr>
            <a:spLocks noGrp="1"/>
          </p:cNvSpPr>
          <p:nvPr>
            <p:ph idx="1"/>
          </p:nvPr>
        </p:nvSpPr>
        <p:spPr>
          <a:xfrm>
            <a:off x="3329744" y="5342629"/>
            <a:ext cx="10648430" cy="2966745"/>
          </a:xfrm>
        </p:spPr>
        <p:txBody>
          <a:bodyPr/>
          <a:lstStyle/>
          <a:p>
            <a:endParaRPr lang="en-US" dirty="0"/>
          </a:p>
        </p:txBody>
      </p:sp>
      <p:sp>
        <p:nvSpPr>
          <p:cNvPr id="4" name="Rectangle 2"/>
          <p:cNvSpPr>
            <a:spLocks noChangeArrowheads="1"/>
          </p:cNvSpPr>
          <p:nvPr/>
        </p:nvSpPr>
        <p:spPr bwMode="auto">
          <a:xfrm>
            <a:off x="2174789" y="3186622"/>
            <a:ext cx="1471002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SimSun" panose="02010600030101010101" pitchFamily="2" charset="-122"/>
                <a:cs typeface="Calibri" panose="020F0502020204030204" pitchFamily="34" charset="0"/>
              </a:rPr>
              <a:t>Chinese Americans watch less TV and consume more digital media than average for any other consumer group.   </a:t>
            </a:r>
            <a:endParaRPr kumimoji="0" lang="en-US" altLang="en-US" sz="12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121" name="Picture 7"/>
          <p:cNvPicPr>
            <a:picLocks noChangeAspect="1" noChangeArrowheads="1"/>
          </p:cNvPicPr>
          <p:nvPr/>
        </p:nvPicPr>
        <p:blipFill>
          <a:blip r:embed="rId2">
            <a:extLst>
              <a:ext uri="{28A0092B-C50C-407E-A947-70E740481C1C}">
                <a14:useLocalDpi xmlns:a14="http://schemas.microsoft.com/office/drawing/2010/main" val="0"/>
              </a:ext>
            </a:extLst>
          </a:blip>
          <a:srcRect l="7118" t="14841" r="41319" b="6865"/>
          <a:stretch>
            <a:fillRect/>
          </a:stretch>
        </p:blipFill>
        <p:spPr bwMode="auto">
          <a:xfrm>
            <a:off x="2174788" y="2479074"/>
            <a:ext cx="6734433" cy="40107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flipV="1">
            <a:off x="2174789" y="6978028"/>
            <a:ext cx="14710024"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SimSun" panose="02010600030101010101" pitchFamily="2" charset="-122"/>
                <a:cs typeface="Calibri" panose="020F0502020204030204" pitchFamily="34" charset="0"/>
              </a:rPr>
              <a:t>Nielsen Total Audience Report, Q4 2014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93924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Startup And First Year Marketing Budget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1301194"/>
              </p:ext>
            </p:extLst>
          </p:nvPr>
        </p:nvGraphicFramePr>
        <p:xfrm>
          <a:off x="2145791" y="2791969"/>
          <a:ext cx="7657053" cy="3073208"/>
        </p:xfrm>
        <a:graphic>
          <a:graphicData uri="http://schemas.openxmlformats.org/drawingml/2006/table">
            <a:tbl>
              <a:tblPr firstRow="1" firstCol="1" bandRow="1">
                <a:tableStyleId>{5C22544A-7EE6-4342-B048-85BDC9FD1C3A}</a:tableStyleId>
              </a:tblPr>
              <a:tblGrid>
                <a:gridCol w="2700478">
                  <a:extLst>
                    <a:ext uri="{9D8B030D-6E8A-4147-A177-3AD203B41FA5}">
                      <a16:colId xmlns:a16="http://schemas.microsoft.com/office/drawing/2014/main" val="2990339099"/>
                    </a:ext>
                  </a:extLst>
                </a:gridCol>
                <a:gridCol w="991315">
                  <a:extLst>
                    <a:ext uri="{9D8B030D-6E8A-4147-A177-3AD203B41FA5}">
                      <a16:colId xmlns:a16="http://schemas.microsoft.com/office/drawing/2014/main" val="3080859895"/>
                    </a:ext>
                  </a:extLst>
                </a:gridCol>
                <a:gridCol w="991315">
                  <a:extLst>
                    <a:ext uri="{9D8B030D-6E8A-4147-A177-3AD203B41FA5}">
                      <a16:colId xmlns:a16="http://schemas.microsoft.com/office/drawing/2014/main" val="2188815246"/>
                    </a:ext>
                  </a:extLst>
                </a:gridCol>
                <a:gridCol w="991315">
                  <a:extLst>
                    <a:ext uri="{9D8B030D-6E8A-4147-A177-3AD203B41FA5}">
                      <a16:colId xmlns:a16="http://schemas.microsoft.com/office/drawing/2014/main" val="1096952793"/>
                    </a:ext>
                  </a:extLst>
                </a:gridCol>
                <a:gridCol w="991315">
                  <a:extLst>
                    <a:ext uri="{9D8B030D-6E8A-4147-A177-3AD203B41FA5}">
                      <a16:colId xmlns:a16="http://schemas.microsoft.com/office/drawing/2014/main" val="2524344304"/>
                    </a:ext>
                  </a:extLst>
                </a:gridCol>
                <a:gridCol w="991315">
                  <a:extLst>
                    <a:ext uri="{9D8B030D-6E8A-4147-A177-3AD203B41FA5}">
                      <a16:colId xmlns:a16="http://schemas.microsoft.com/office/drawing/2014/main" val="4221531463"/>
                    </a:ext>
                  </a:extLst>
                </a:gridCol>
              </a:tblGrid>
              <a:tr h="311684">
                <a:tc>
                  <a:txBody>
                    <a:bodyPr/>
                    <a:lstStyle/>
                    <a:p>
                      <a:pPr marL="0" marR="0">
                        <a:spcBef>
                          <a:spcPts val="0"/>
                        </a:spcBef>
                        <a:spcAft>
                          <a:spcPts val="0"/>
                        </a:spcAft>
                      </a:pPr>
                      <a:r>
                        <a:rPr lang="en-US" sz="1100">
                          <a:effectLst/>
                        </a:rPr>
                        <a:t>MarCom Budget Line Items</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3714856733"/>
                  </a:ext>
                </a:extLst>
              </a:tr>
              <a:tr h="311684">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1946468546"/>
                  </a:ext>
                </a:extLst>
              </a:tr>
              <a:tr h="598434">
                <a:tc gridSpan="2">
                  <a:txBody>
                    <a:bodyPr/>
                    <a:lstStyle/>
                    <a:p>
                      <a:pPr marL="0" marR="0">
                        <a:spcBef>
                          <a:spcPts val="0"/>
                        </a:spcBef>
                        <a:spcAft>
                          <a:spcPts val="0"/>
                        </a:spcAft>
                      </a:pPr>
                      <a:r>
                        <a:rPr lang="en-US" sz="1200">
                          <a:effectLst/>
                        </a:rPr>
                        <a:t>Website Design and Web / Email Hosting</a:t>
                      </a:r>
                      <a:endParaRPr lang="en-US" sz="1200">
                        <a:effectLst/>
                        <a:latin typeface="Times New Roman" panose="02020603050405020304" pitchFamily="18" charset="0"/>
                        <a:ea typeface="SimSun" panose="02010600030101010101" pitchFamily="2" charset="-122"/>
                      </a:endParaRPr>
                    </a:p>
                  </a:txBody>
                  <a:tcPr marL="68580" marR="68580" marT="0" marB="0" anchor="ctr"/>
                </a:tc>
                <a:tc hMerge="1">
                  <a:txBody>
                    <a:bodyPr/>
                    <a:lstStyle/>
                    <a:p>
                      <a:endParaRPr lang="en-US"/>
                    </a:p>
                  </a:txBody>
                  <a:tcPr/>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US" sz="1100">
                          <a:effectLst/>
                        </a:rPr>
                        <a:t>$2,000 </a:t>
                      </a:r>
                      <a:endParaRPr lang="en-US" sz="120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2342841763"/>
                  </a:ext>
                </a:extLst>
              </a:tr>
              <a:tr h="598434">
                <a:tc gridSpan="2">
                  <a:txBody>
                    <a:bodyPr/>
                    <a:lstStyle/>
                    <a:p>
                      <a:pPr marL="0" marR="0">
                        <a:spcBef>
                          <a:spcPts val="0"/>
                        </a:spcBef>
                        <a:spcAft>
                          <a:spcPts val="0"/>
                        </a:spcAft>
                      </a:pPr>
                      <a:r>
                        <a:rPr lang="en-US" sz="1200" dirty="0">
                          <a:effectLst/>
                        </a:rPr>
                        <a:t>Content / Copy For Web and Social Media</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c hMerge="1">
                  <a:txBody>
                    <a:bodyPr/>
                    <a:lstStyle/>
                    <a:p>
                      <a:endParaRPr lang="en-US"/>
                    </a:p>
                  </a:txBody>
                  <a:tcPr/>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US" sz="1200">
                          <a:effectLst/>
                        </a:rPr>
                        <a:t>2,000</a:t>
                      </a:r>
                      <a:endParaRPr lang="en-US" sz="120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1984393700"/>
                  </a:ext>
                </a:extLst>
              </a:tr>
              <a:tr h="327269">
                <a:tc gridSpan="2">
                  <a:txBody>
                    <a:bodyPr/>
                    <a:lstStyle/>
                    <a:p>
                      <a:pPr marL="0" marR="0">
                        <a:spcBef>
                          <a:spcPts val="0"/>
                        </a:spcBef>
                        <a:spcAft>
                          <a:spcPts val="0"/>
                        </a:spcAft>
                      </a:pPr>
                      <a:r>
                        <a:rPr lang="en-US" sz="1200">
                          <a:effectLst/>
                        </a:rPr>
                        <a:t>Social Media Manager, Part Time </a:t>
                      </a:r>
                      <a:endParaRPr lang="en-US" sz="1200">
                        <a:effectLst/>
                        <a:latin typeface="Times New Roman" panose="02020603050405020304" pitchFamily="18" charset="0"/>
                        <a:ea typeface="SimSun" panose="02010600030101010101" pitchFamily="2" charset="-122"/>
                      </a:endParaRPr>
                    </a:p>
                  </a:txBody>
                  <a:tcPr marL="68580" marR="68580" marT="0" marB="0" anchor="ctr"/>
                </a:tc>
                <a:tc hMerge="1">
                  <a:txBody>
                    <a:bodyPr/>
                    <a:lstStyle/>
                    <a:p>
                      <a:endParaRPr lang="en-US"/>
                    </a:p>
                  </a:txBody>
                  <a:tcPr/>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US" sz="1200">
                          <a:effectLst/>
                        </a:rPr>
                        <a:t>2,000</a:t>
                      </a:r>
                      <a:endParaRPr lang="en-US" sz="120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4257887479"/>
                  </a:ext>
                </a:extLst>
              </a:tr>
              <a:tr h="327269">
                <a:tc gridSpan="2">
                  <a:txBody>
                    <a:bodyPr/>
                    <a:lstStyle/>
                    <a:p>
                      <a:pPr marL="0" marR="0">
                        <a:spcBef>
                          <a:spcPts val="0"/>
                        </a:spcBef>
                        <a:spcAft>
                          <a:spcPts val="0"/>
                        </a:spcAft>
                      </a:pPr>
                      <a:r>
                        <a:rPr lang="en-US" sz="1200">
                          <a:effectLst/>
                        </a:rPr>
                        <a:t>Paid Placement On Search Engines</a:t>
                      </a:r>
                      <a:endParaRPr lang="en-US" sz="1200">
                        <a:effectLst/>
                        <a:latin typeface="Times New Roman" panose="02020603050405020304" pitchFamily="18" charset="0"/>
                        <a:ea typeface="SimSun" panose="02010600030101010101" pitchFamily="2" charset="-122"/>
                      </a:endParaRPr>
                    </a:p>
                  </a:txBody>
                  <a:tcPr marL="68580" marR="68580" marT="0" marB="0" anchor="ctr"/>
                </a:tc>
                <a:tc hMerge="1">
                  <a:txBody>
                    <a:bodyPr/>
                    <a:lstStyle/>
                    <a:p>
                      <a:endParaRPr lang="en-US"/>
                    </a:p>
                  </a:txBody>
                  <a:tcP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US" sz="1200">
                          <a:effectLst/>
                        </a:rPr>
                        <a:t>2,000</a:t>
                      </a:r>
                      <a:endParaRPr lang="en-US" sz="120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2679456028"/>
                  </a:ext>
                </a:extLst>
              </a:tr>
              <a:tr h="598434">
                <a:tc gridSpan="3">
                  <a:txBody>
                    <a:bodyPr/>
                    <a:lstStyle/>
                    <a:p>
                      <a:pPr marL="0" marR="0">
                        <a:spcBef>
                          <a:spcPts val="0"/>
                        </a:spcBef>
                        <a:spcAft>
                          <a:spcPts val="0"/>
                        </a:spcAft>
                      </a:pPr>
                      <a:r>
                        <a:rPr lang="en-US" sz="1200">
                          <a:effectLst/>
                        </a:rPr>
                        <a:t>Paid Ads on Social Media, Facebook &amp; Twitter </a:t>
                      </a:r>
                      <a:endParaRPr lang="en-US" sz="1200">
                        <a:effectLst/>
                        <a:latin typeface="Times New Roman" panose="02020603050405020304" pitchFamily="18" charset="0"/>
                        <a:ea typeface="SimSun" panose="02010600030101010101" pitchFamily="2" charset="-122"/>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spcBef>
                          <a:spcPts val="0"/>
                        </a:spcBef>
                        <a:spcAft>
                          <a:spcPts val="0"/>
                        </a:spcAft>
                      </a:pPr>
                      <a:r>
                        <a:rPr lang="en-US" sz="1200" dirty="0">
                          <a:effectLst/>
                        </a:rPr>
                        <a:t>2,000</a:t>
                      </a:r>
                      <a:endParaRPr lang="en-US" sz="1200" dirty="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3444253055"/>
                  </a:ext>
                </a:extLst>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4195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MarCom</a:t>
            </a:r>
            <a:r>
              <a:rPr lang="en-US" dirty="0"/>
              <a:t> Channel Selection</a:t>
            </a:r>
          </a:p>
        </p:txBody>
      </p:sp>
      <p:sp>
        <p:nvSpPr>
          <p:cNvPr id="3" name="Content Placeholder 2"/>
          <p:cNvSpPr>
            <a:spLocks noGrp="1"/>
          </p:cNvSpPr>
          <p:nvPr>
            <p:ph idx="1"/>
          </p:nvPr>
        </p:nvSpPr>
        <p:spPr/>
        <p:txBody>
          <a:bodyPr>
            <a:normAutofit/>
          </a:bodyPr>
          <a:lstStyle/>
          <a:p>
            <a:r>
              <a:rPr lang="en-US" b="1" dirty="0"/>
              <a:t>Mobile First Website Design with SEO</a:t>
            </a:r>
          </a:p>
          <a:p>
            <a:pPr lvl="1"/>
            <a:r>
              <a:rPr lang="en-US" dirty="0"/>
              <a:t>The first step in the execution of a </a:t>
            </a:r>
            <a:r>
              <a:rPr lang="en-US" dirty="0" err="1"/>
              <a:t>MarCom</a:t>
            </a:r>
            <a:r>
              <a:rPr lang="en-US" dirty="0"/>
              <a:t> plan for Magpie will be to create a mobile device friendly official Magpie Trading Company website with Search Engine Optimization to obtain high ranked listings at famous search engine like Google, Being and Yahoo etc. </a:t>
            </a:r>
            <a:br>
              <a:rPr lang="en-US" dirty="0"/>
            </a:br>
            <a:endParaRPr lang="en-US" dirty="0"/>
          </a:p>
          <a:p>
            <a:r>
              <a:rPr lang="en-US" b="1" dirty="0"/>
              <a:t>Paid Online Advertising</a:t>
            </a:r>
          </a:p>
          <a:p>
            <a:pPr lvl="1"/>
            <a:r>
              <a:rPr lang="en-US" dirty="0"/>
              <a:t>Other early efforts will go into paid placement on Google AdWords, Facebook, and Twitter. to increase brand awareness, positioning, frequency, repetition, share of market voice, and lead generation.  </a:t>
            </a:r>
            <a:br>
              <a:rPr lang="en-US" dirty="0"/>
            </a:br>
            <a:endParaRPr lang="en-US" dirty="0"/>
          </a:p>
          <a:p>
            <a:endParaRPr lang="en-US" dirty="0"/>
          </a:p>
          <a:p>
            <a:endParaRPr lang="en-US" dirty="0"/>
          </a:p>
        </p:txBody>
      </p:sp>
    </p:spTree>
    <p:extLst>
      <p:ext uri="{BB962C8B-B14F-4D97-AF65-F5344CB8AC3E}">
        <p14:creationId xmlns:p14="http://schemas.microsoft.com/office/powerpoint/2010/main" val="1888143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MarCom</a:t>
            </a:r>
            <a:r>
              <a:rPr lang="en-US" dirty="0"/>
              <a:t> Channel Selection</a:t>
            </a:r>
          </a:p>
        </p:txBody>
      </p:sp>
      <p:sp>
        <p:nvSpPr>
          <p:cNvPr id="3" name="Content Placeholder 2"/>
          <p:cNvSpPr>
            <a:spLocks noGrp="1"/>
          </p:cNvSpPr>
          <p:nvPr>
            <p:ph idx="1"/>
          </p:nvPr>
        </p:nvSpPr>
        <p:spPr/>
        <p:txBody>
          <a:bodyPr>
            <a:normAutofit/>
          </a:bodyPr>
          <a:lstStyle/>
          <a:p>
            <a:r>
              <a:rPr lang="en-US" b="1" dirty="0"/>
              <a:t>Social Media</a:t>
            </a:r>
          </a:p>
          <a:p>
            <a:pPr lvl="1"/>
            <a:r>
              <a:rPr lang="en-US" dirty="0"/>
              <a:t>Further, Social Media pages and accounts such as Facebook.com and Twitter.com to build awareness, elicit conversations, build emailing lists or databases that support various methods of reaching prospects and customers with useful news and product offers as well as engaging content.  Customers will be invited to send photos of the machines in their stores, and to share stories about their experience with the company and market segment.  </a:t>
            </a:r>
          </a:p>
          <a:p>
            <a:r>
              <a:rPr lang="en-US" b="1" dirty="0"/>
              <a:t>Email Marketing</a:t>
            </a:r>
          </a:p>
          <a:p>
            <a:pPr lvl="1"/>
            <a:r>
              <a:rPr lang="en-US" dirty="0"/>
              <a:t>An email mailing list will be built from inquiries arriving from various online sources so that an email newsletter can be sent regularly.    </a:t>
            </a:r>
          </a:p>
          <a:p>
            <a:endParaRPr lang="en-US" dirty="0"/>
          </a:p>
          <a:p>
            <a:endParaRPr lang="en-US" dirty="0"/>
          </a:p>
        </p:txBody>
      </p:sp>
    </p:spTree>
    <p:extLst>
      <p:ext uri="{BB962C8B-B14F-4D97-AF65-F5344CB8AC3E}">
        <p14:creationId xmlns:p14="http://schemas.microsoft.com/office/powerpoint/2010/main" val="1297274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MarCom</a:t>
            </a:r>
            <a:r>
              <a:rPr lang="en-US" dirty="0"/>
              <a:t> Channel Selection</a:t>
            </a:r>
          </a:p>
        </p:txBody>
      </p:sp>
      <p:sp>
        <p:nvSpPr>
          <p:cNvPr id="3" name="Content Placeholder 2"/>
          <p:cNvSpPr>
            <a:spLocks noGrp="1"/>
          </p:cNvSpPr>
          <p:nvPr>
            <p:ph idx="1"/>
          </p:nvPr>
        </p:nvSpPr>
        <p:spPr/>
        <p:txBody>
          <a:bodyPr>
            <a:normAutofit/>
          </a:bodyPr>
          <a:lstStyle/>
          <a:p>
            <a:r>
              <a:rPr lang="en-US" b="1" dirty="0"/>
              <a:t>Blogs and Articles</a:t>
            </a:r>
          </a:p>
          <a:p>
            <a:pPr lvl="1"/>
            <a:r>
              <a:rPr lang="en-US" dirty="0"/>
              <a:t>Magpie will post to other popular blog and social media accounts with a focus on those owned or frequented by Chinese-Americans in order to increase market reach and build relationships with potential referral sources.  </a:t>
            </a:r>
            <a:br>
              <a:rPr lang="en-US" dirty="0"/>
            </a:br>
            <a:endParaRPr lang="en-US" dirty="0"/>
          </a:p>
          <a:p>
            <a:r>
              <a:rPr lang="en-US" b="1" dirty="0"/>
              <a:t>Other Internet Marketing</a:t>
            </a:r>
          </a:p>
          <a:p>
            <a:pPr lvl="1"/>
            <a:r>
              <a:rPr lang="en-US" dirty="0"/>
              <a:t>Magpie Trading Company will create an Amazon Store, and EBay Store, using integrated marketing communication strategy.</a:t>
            </a:r>
          </a:p>
          <a:p>
            <a:endParaRPr lang="en-US" dirty="0"/>
          </a:p>
          <a:p>
            <a:endParaRPr lang="en-US" dirty="0"/>
          </a:p>
        </p:txBody>
      </p:sp>
    </p:spTree>
    <p:extLst>
      <p:ext uri="{BB962C8B-B14F-4D97-AF65-F5344CB8AC3E}">
        <p14:creationId xmlns:p14="http://schemas.microsoft.com/office/powerpoint/2010/main" val="2920361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MarCom</a:t>
            </a:r>
            <a:r>
              <a:rPr lang="en-US" dirty="0"/>
              <a:t> Channel Selection</a:t>
            </a:r>
          </a:p>
        </p:txBody>
      </p:sp>
      <p:sp>
        <p:nvSpPr>
          <p:cNvPr id="3" name="Content Placeholder 2"/>
          <p:cNvSpPr>
            <a:spLocks noGrp="1"/>
          </p:cNvSpPr>
          <p:nvPr>
            <p:ph idx="1"/>
          </p:nvPr>
        </p:nvSpPr>
        <p:spPr/>
        <p:txBody>
          <a:bodyPr>
            <a:normAutofit/>
          </a:bodyPr>
          <a:lstStyle/>
          <a:p>
            <a:r>
              <a:rPr lang="en-US" b="1" dirty="0"/>
              <a:t>Bi-Lingual </a:t>
            </a:r>
            <a:r>
              <a:rPr lang="en-US" b="1" dirty="0" err="1"/>
              <a:t>MarCom</a:t>
            </a:r>
            <a:r>
              <a:rPr lang="en-US" b="1" dirty="0"/>
              <a:t> List Building</a:t>
            </a:r>
          </a:p>
          <a:p>
            <a:pPr marL="0" indent="0">
              <a:buNone/>
            </a:pPr>
            <a:endParaRPr lang="en-US" b="1" dirty="0"/>
          </a:p>
          <a:p>
            <a:pPr lvl="1"/>
            <a:r>
              <a:rPr lang="en-US" dirty="0"/>
              <a:t>Both the website and social media efforts will include both Chinese and English language messaging.  If people subscribe to blogs or newsletters on the website, or like or follow social media pages or efforts they will be added to the prospect list with an automated private message with a short introduction about the company and website.  </a:t>
            </a:r>
          </a:p>
          <a:p>
            <a:pPr lvl="1"/>
            <a:r>
              <a:rPr lang="en-US" dirty="0"/>
              <a:t>Prospects will be enticed to join our lists with an offer of a discount code which they can use on a future purpose.   </a:t>
            </a:r>
          </a:p>
          <a:p>
            <a:endParaRPr lang="en-US" dirty="0"/>
          </a:p>
          <a:p>
            <a:endParaRPr lang="en-US" dirty="0"/>
          </a:p>
        </p:txBody>
      </p:sp>
    </p:spTree>
    <p:extLst>
      <p:ext uri="{BB962C8B-B14F-4D97-AF65-F5344CB8AC3E}">
        <p14:creationId xmlns:p14="http://schemas.microsoft.com/office/powerpoint/2010/main" val="558034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MarCom</a:t>
            </a:r>
            <a:r>
              <a:rPr lang="en-US" dirty="0"/>
              <a:t> Visual Communication</a:t>
            </a:r>
          </a:p>
        </p:txBody>
      </p:sp>
      <p:sp>
        <p:nvSpPr>
          <p:cNvPr id="3" name="Content Placeholder 2"/>
          <p:cNvSpPr>
            <a:spLocks noGrp="1"/>
          </p:cNvSpPr>
          <p:nvPr>
            <p:ph idx="1"/>
          </p:nvPr>
        </p:nvSpPr>
        <p:spPr>
          <a:xfrm>
            <a:off x="1154954" y="2414016"/>
            <a:ext cx="8825659" cy="3605784"/>
          </a:xfrm>
        </p:spPr>
        <p:txBody>
          <a:bodyPr>
            <a:normAutofit/>
          </a:bodyPr>
          <a:lstStyle/>
          <a:p>
            <a:pPr marL="3175" indent="0">
              <a:lnSpc>
                <a:spcPct val="107000"/>
              </a:lnSpc>
              <a:spcBef>
                <a:spcPts val="0"/>
              </a:spcBef>
              <a:buNone/>
            </a:pPr>
            <a:r>
              <a:rPr lang="en-US" b="1" kern="0" dirty="0">
                <a:solidFill>
                  <a:srgbClr val="000000"/>
                </a:solidFill>
                <a:latin typeface="Georgia" panose="02040502050405020303" pitchFamily="18" charset="0"/>
                <a:ea typeface="Georgia" panose="02040502050405020303" pitchFamily="18" charset="0"/>
                <a:cs typeface="Georgia" panose="02040502050405020303" pitchFamily="18" charset="0"/>
              </a:rPr>
              <a:t>Visual Communication</a:t>
            </a:r>
          </a:p>
          <a:p>
            <a:pPr marL="9525" indent="-6350">
              <a:lnSpc>
                <a:spcPct val="107000"/>
              </a:lnSpc>
              <a:spcBef>
                <a:spcPts val="0"/>
              </a:spcBef>
            </a:pPr>
            <a:endParaRPr lang="en-US" sz="1200" b="1" kern="0" dirty="0">
              <a:solidFill>
                <a:srgbClr val="000000"/>
              </a:solidFill>
              <a:latin typeface="Georgia" panose="02040502050405020303" pitchFamily="18" charset="0"/>
              <a:ea typeface="Georgia" panose="02040502050405020303" pitchFamily="18" charset="0"/>
              <a:cs typeface="Georgia" panose="02040502050405020303" pitchFamily="18" charset="0"/>
            </a:endParaRPr>
          </a:p>
          <a:p>
            <a:pPr marL="400050" lvl="1">
              <a:spcBef>
                <a:spcPts val="0"/>
              </a:spcBef>
            </a:pPr>
            <a:r>
              <a:rPr lang="en-US" dirty="0">
                <a:latin typeface="Calibri" panose="020F0502020204030204" pitchFamily="34" charset="0"/>
                <a:ea typeface="SimSun" panose="02010600030101010101" pitchFamily="2" charset="-122"/>
                <a:cs typeface="Times New Roman" panose="02020603050405020304" pitchFamily="18" charset="0"/>
              </a:rPr>
              <a:t>Images will include Chinese-American owned Convenience Stores, happy store owners </a:t>
            </a:r>
          </a:p>
          <a:p>
            <a:pPr marL="400050" lvl="1">
              <a:spcBef>
                <a:spcPts val="0"/>
              </a:spcBef>
            </a:pPr>
            <a:r>
              <a:rPr lang="en-US" dirty="0">
                <a:latin typeface="Calibri" panose="020F0502020204030204" pitchFamily="34" charset="0"/>
                <a:ea typeface="SimSun" panose="02010600030101010101" pitchFamily="2" charset="-122"/>
                <a:cs typeface="Times New Roman" panose="02020603050405020304" pitchFamily="18" charset="0"/>
              </a:rPr>
              <a:t>Ice cream, happy families eating ice cream, cash flying around, frugality</a:t>
            </a:r>
          </a:p>
          <a:p>
            <a:pPr marL="0">
              <a:spcBef>
                <a:spcPts val="0"/>
              </a:spcBef>
            </a:pPr>
            <a:endParaRPr lang="en-US" dirty="0">
              <a:latin typeface="Calibri" panose="020F0502020204030204" pitchFamily="34" charset="0"/>
              <a:ea typeface="SimSun" panose="02010600030101010101" pitchFamily="2" charset="-122"/>
              <a:cs typeface="Times New Roman" panose="02020603050405020304" pitchFamily="18" charset="0"/>
            </a:endParaRPr>
          </a:p>
          <a:p>
            <a:pPr marL="0">
              <a:spcBef>
                <a:spcPts val="0"/>
              </a:spcBef>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1871" y="4943560"/>
            <a:ext cx="2066131" cy="18566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412" y="5011591"/>
            <a:ext cx="1612028" cy="16120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4344" y="1587615"/>
            <a:ext cx="2101429" cy="157607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4790" y="3598969"/>
            <a:ext cx="1963462" cy="130429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744" y="5011591"/>
            <a:ext cx="2613096" cy="150797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0744" y="3613216"/>
            <a:ext cx="1779883" cy="130479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8868" y="3598969"/>
            <a:ext cx="1731849" cy="1304299"/>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3087" y="5011592"/>
            <a:ext cx="3399137" cy="1612028"/>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34344" y="3399512"/>
            <a:ext cx="2093658" cy="1395772"/>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30160" y="3367391"/>
            <a:ext cx="1404768" cy="1535877"/>
          </a:xfrm>
          <a:prstGeom prst="rect">
            <a:avLst/>
          </a:prstGeom>
        </p:spPr>
      </p:pic>
    </p:spTree>
    <p:extLst>
      <p:ext uri="{BB962C8B-B14F-4D97-AF65-F5344CB8AC3E}">
        <p14:creationId xmlns:p14="http://schemas.microsoft.com/office/powerpoint/2010/main" val="3992468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MarCom</a:t>
            </a:r>
            <a:r>
              <a:rPr lang="en-US" dirty="0"/>
              <a:t> Messaging</a:t>
            </a:r>
          </a:p>
        </p:txBody>
      </p:sp>
      <p:sp>
        <p:nvSpPr>
          <p:cNvPr id="3" name="Content Placeholder 2"/>
          <p:cNvSpPr>
            <a:spLocks noGrp="1"/>
          </p:cNvSpPr>
          <p:nvPr>
            <p:ph idx="1"/>
          </p:nvPr>
        </p:nvSpPr>
        <p:spPr/>
        <p:txBody>
          <a:bodyPr>
            <a:normAutofit/>
          </a:bodyPr>
          <a:lstStyle/>
          <a:p>
            <a:pPr marL="0" indent="0">
              <a:buNone/>
            </a:pPr>
            <a:r>
              <a:rPr lang="en-US" b="1" dirty="0"/>
              <a:t>Messages for Website and Blog:  </a:t>
            </a:r>
          </a:p>
          <a:p>
            <a:endParaRPr lang="en-US" b="1" dirty="0"/>
          </a:p>
          <a:p>
            <a:pPr lvl="1"/>
            <a:r>
              <a:rPr lang="en-US" b="1" dirty="0"/>
              <a:t>Soft Serve Ice Cream Machines From China Cost Less </a:t>
            </a:r>
          </a:p>
          <a:p>
            <a:pPr lvl="2"/>
            <a:r>
              <a:rPr lang="zh-CN" altLang="en-US" dirty="0"/>
              <a:t>战略将是创建简单的销售网页</a:t>
            </a:r>
            <a:br>
              <a:rPr lang="en-US" altLang="zh-CN" dirty="0"/>
            </a:br>
            <a:endParaRPr lang="en-US" dirty="0"/>
          </a:p>
          <a:p>
            <a:pPr lvl="1"/>
            <a:r>
              <a:rPr lang="en-US" b="1" dirty="0"/>
              <a:t>Improve Your Sales and Profit!</a:t>
            </a:r>
          </a:p>
          <a:p>
            <a:pPr lvl="2"/>
            <a:r>
              <a:rPr lang="zh-CN" altLang="en-US" dirty="0"/>
              <a:t>提高您的销售和利润！</a:t>
            </a:r>
            <a:br>
              <a:rPr lang="en-US" altLang="zh-CN" dirty="0"/>
            </a:br>
            <a:endParaRPr lang="en-US" dirty="0"/>
          </a:p>
          <a:p>
            <a:pPr lvl="1"/>
            <a:r>
              <a:rPr lang="en-US" b="1" dirty="0"/>
              <a:t>Buy from a trusted Chinese American business owner.  </a:t>
            </a:r>
          </a:p>
          <a:p>
            <a:pPr lvl="2"/>
            <a:r>
              <a:rPr lang="en-US" dirty="0" err="1"/>
              <a:t>从可信的中国美国企业主购买</a:t>
            </a:r>
            <a:endParaRPr lang="en-US" dirty="0"/>
          </a:p>
          <a:p>
            <a:pPr lvl="0"/>
            <a:endParaRPr lang="en-US" dirty="0"/>
          </a:p>
        </p:txBody>
      </p:sp>
    </p:spTree>
    <p:extLst>
      <p:ext uri="{BB962C8B-B14F-4D97-AF65-F5344CB8AC3E}">
        <p14:creationId xmlns:p14="http://schemas.microsoft.com/office/powerpoint/2010/main" val="3934624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MarCom</a:t>
            </a:r>
            <a:r>
              <a:rPr lang="en-US" dirty="0"/>
              <a:t> Messaging</a:t>
            </a:r>
          </a:p>
        </p:txBody>
      </p:sp>
      <p:sp>
        <p:nvSpPr>
          <p:cNvPr id="3" name="Content Placeholder 2"/>
          <p:cNvSpPr>
            <a:spLocks noGrp="1"/>
          </p:cNvSpPr>
          <p:nvPr>
            <p:ph idx="1"/>
          </p:nvPr>
        </p:nvSpPr>
        <p:spPr/>
        <p:txBody>
          <a:bodyPr>
            <a:normAutofit/>
          </a:bodyPr>
          <a:lstStyle/>
          <a:p>
            <a:pPr marL="0" indent="0">
              <a:buNone/>
            </a:pPr>
            <a:r>
              <a:rPr lang="en-US" b="1" dirty="0"/>
              <a:t>Messages for Website and Blog:  Continued</a:t>
            </a:r>
            <a:br>
              <a:rPr lang="en-US" b="1" dirty="0"/>
            </a:br>
            <a:endParaRPr lang="en-US" b="1" dirty="0"/>
          </a:p>
          <a:p>
            <a:pPr lvl="1"/>
            <a:r>
              <a:rPr lang="en-US" b="1" dirty="0"/>
              <a:t>Learn More</a:t>
            </a:r>
          </a:p>
          <a:p>
            <a:pPr lvl="2"/>
            <a:r>
              <a:rPr lang="zh-CN" altLang="en-US" dirty="0"/>
              <a:t>了解更多</a:t>
            </a:r>
            <a:br>
              <a:rPr lang="en-US" altLang="zh-CN" dirty="0"/>
            </a:br>
            <a:endParaRPr lang="en-US" dirty="0"/>
          </a:p>
          <a:p>
            <a:pPr lvl="1"/>
            <a:r>
              <a:rPr lang="en-US" b="1" dirty="0"/>
              <a:t>Speak directly with Chinese-American Business Owner</a:t>
            </a:r>
          </a:p>
          <a:p>
            <a:pPr lvl="2"/>
            <a:r>
              <a:rPr lang="zh-CN" altLang="en-US" dirty="0"/>
              <a:t>直接与中美企业主说话</a:t>
            </a:r>
            <a:br>
              <a:rPr lang="en-US" altLang="zh-CN" dirty="0"/>
            </a:br>
            <a:endParaRPr lang="en-US" dirty="0"/>
          </a:p>
          <a:p>
            <a:pPr lvl="1"/>
            <a:r>
              <a:rPr lang="en-US" b="1" dirty="0"/>
              <a:t>Ask Any Question</a:t>
            </a:r>
          </a:p>
          <a:p>
            <a:pPr lvl="2"/>
            <a:r>
              <a:rPr lang="en-US" dirty="0" err="1"/>
              <a:t>问任何问题</a:t>
            </a:r>
            <a:endParaRPr lang="en-US" dirty="0"/>
          </a:p>
          <a:p>
            <a:pPr lvl="0"/>
            <a:endParaRPr lang="en-US" dirty="0"/>
          </a:p>
        </p:txBody>
      </p:sp>
    </p:spTree>
    <p:extLst>
      <p:ext uri="{BB962C8B-B14F-4D97-AF65-F5344CB8AC3E}">
        <p14:creationId xmlns:p14="http://schemas.microsoft.com/office/powerpoint/2010/main" val="2095865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MarCom</a:t>
            </a:r>
            <a:r>
              <a:rPr lang="en-US" dirty="0"/>
              <a:t> Messaging</a:t>
            </a:r>
          </a:p>
        </p:txBody>
      </p:sp>
      <p:sp>
        <p:nvSpPr>
          <p:cNvPr id="3" name="Content Placeholder 2"/>
          <p:cNvSpPr>
            <a:spLocks noGrp="1"/>
          </p:cNvSpPr>
          <p:nvPr>
            <p:ph idx="1"/>
          </p:nvPr>
        </p:nvSpPr>
        <p:spPr/>
        <p:txBody>
          <a:bodyPr>
            <a:normAutofit/>
          </a:bodyPr>
          <a:lstStyle/>
          <a:p>
            <a:pPr marL="0" indent="0">
              <a:buNone/>
            </a:pPr>
            <a:r>
              <a:rPr lang="en-US" b="1" dirty="0"/>
              <a:t>Messages for Website and Blog:  Continued</a:t>
            </a:r>
          </a:p>
          <a:p>
            <a:pPr marL="0" lvl="0" indent="0">
              <a:buNone/>
            </a:pPr>
            <a:endParaRPr lang="en-US" b="1" dirty="0"/>
          </a:p>
          <a:p>
            <a:pPr lvl="1"/>
            <a:r>
              <a:rPr lang="en-US" b="1" dirty="0"/>
              <a:t>We make it easy to buy from China because you will have a U.S. based single point of contact familiar with business customs and languages in both China and The USA.</a:t>
            </a:r>
          </a:p>
          <a:p>
            <a:pPr lvl="2"/>
            <a:r>
              <a:rPr lang="zh-CN" altLang="en-US" dirty="0"/>
              <a:t>我们很容易从中国购买，因为您将有一个美国的单一联系人熟悉中国和美国的商业习俗和语言。</a:t>
            </a:r>
            <a:endParaRPr lang="en-US" dirty="0"/>
          </a:p>
          <a:p>
            <a:pPr lvl="1"/>
            <a:endParaRPr lang="en-US" dirty="0"/>
          </a:p>
          <a:p>
            <a:pPr lvl="1"/>
            <a:r>
              <a:rPr lang="en-US" b="1" dirty="0"/>
              <a:t>We make buying them simple, taking care of the import, delivery, and setup.  </a:t>
            </a:r>
          </a:p>
          <a:p>
            <a:pPr lvl="2"/>
            <a:r>
              <a:rPr lang="en-US" dirty="0" err="1"/>
              <a:t>我们使他们购买简单，照顾进口，交货和设置</a:t>
            </a:r>
            <a:endParaRPr lang="en-US" dirty="0"/>
          </a:p>
        </p:txBody>
      </p:sp>
    </p:spTree>
    <p:extLst>
      <p:ext uri="{BB962C8B-B14F-4D97-AF65-F5344CB8AC3E}">
        <p14:creationId xmlns:p14="http://schemas.microsoft.com/office/powerpoint/2010/main" val="92478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Ice Cream Machines From China Cost Less</a:t>
            </a:r>
          </a:p>
        </p:txBody>
      </p:sp>
      <p:sp>
        <p:nvSpPr>
          <p:cNvPr id="3" name="Content Placeholder 2"/>
          <p:cNvSpPr>
            <a:spLocks noGrp="1"/>
          </p:cNvSpPr>
          <p:nvPr>
            <p:ph idx="1"/>
          </p:nvPr>
        </p:nvSpPr>
        <p:spPr/>
        <p:txBody>
          <a:bodyPr>
            <a:normAutofit/>
          </a:bodyPr>
          <a:lstStyle/>
          <a:p>
            <a:r>
              <a:rPr lang="en-US" dirty="0"/>
              <a:t>The market need/gap is that buyers want to buy commercial soft serve ice cream machines for less than the price of those being sold in the USA.  </a:t>
            </a:r>
          </a:p>
          <a:p>
            <a:r>
              <a:rPr lang="en-US" dirty="0"/>
              <a:t>Equipment made and sold in China costs much less.  </a:t>
            </a:r>
          </a:p>
          <a:p>
            <a:r>
              <a:rPr lang="en-US" dirty="0"/>
              <a:t>However, potential customers may not be familiar with importing, commercial language, or business customs in the USA, or may have a hard time with time zones and language barriers when reaching out to sales, support, and customer service people.  An online store offering turnkey service in either language with a single point of contact would solve that problem.  It will also be promoted as an Amazon.com Seller and an Ebay.com store.  These big name partnerships will help create trust and loyalty for repeat business when this market segment is shopping online.</a:t>
            </a:r>
          </a:p>
          <a:p>
            <a:endParaRPr lang="en-US" dirty="0"/>
          </a:p>
        </p:txBody>
      </p:sp>
    </p:spTree>
    <p:extLst>
      <p:ext uri="{BB962C8B-B14F-4D97-AF65-F5344CB8AC3E}">
        <p14:creationId xmlns:p14="http://schemas.microsoft.com/office/powerpoint/2010/main" val="2769425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MarCom</a:t>
            </a:r>
            <a:r>
              <a:rPr lang="en-US" dirty="0"/>
              <a:t> Messaging</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Messages for Website and Blog:  Continued</a:t>
            </a:r>
          </a:p>
          <a:p>
            <a:pPr marL="0" indent="0">
              <a:buNone/>
            </a:pPr>
            <a:endParaRPr lang="en-US" b="1" dirty="0"/>
          </a:p>
          <a:p>
            <a:pPr lvl="1"/>
            <a:r>
              <a:rPr lang="en-US" b="1" dirty="0"/>
              <a:t>Visit our website and check our prices before you pay too much.</a:t>
            </a:r>
          </a:p>
          <a:p>
            <a:pPr lvl="2"/>
            <a:r>
              <a:rPr lang="en-US" dirty="0" err="1"/>
              <a:t>访问我们的网站并检查我们的价格之前，你付出太多</a:t>
            </a:r>
            <a:endParaRPr lang="en-US" dirty="0"/>
          </a:p>
          <a:p>
            <a:pPr marL="857250" lvl="2" indent="0">
              <a:buNone/>
            </a:pPr>
            <a:endParaRPr lang="en-US" dirty="0"/>
          </a:p>
          <a:p>
            <a:pPr lvl="1"/>
            <a:r>
              <a:rPr lang="en-US" b="1" dirty="0"/>
              <a:t>Sign Up for our newsletter to learn more about how you can add $2,000 per month in Soft Serve Ice Cream Sales to your Convenience Store</a:t>
            </a:r>
            <a:r>
              <a:rPr lang="en-US" dirty="0"/>
              <a:t>.   </a:t>
            </a:r>
          </a:p>
          <a:p>
            <a:pPr lvl="2"/>
            <a:r>
              <a:rPr lang="en-US" dirty="0" err="1"/>
              <a:t>注册我们的通讯，了解更多如何如何添加</a:t>
            </a:r>
            <a:r>
              <a:rPr lang="en-US" dirty="0"/>
              <a:t>$ 2,000每月软冰淇淋销售到您的便利店 </a:t>
            </a:r>
            <a:br>
              <a:rPr lang="en-US" dirty="0"/>
            </a:br>
            <a:endParaRPr lang="en-US" dirty="0"/>
          </a:p>
          <a:p>
            <a:pPr lvl="1"/>
            <a:r>
              <a:rPr lang="en-US" b="1" dirty="0"/>
              <a:t>Read Chinese American Convenience Store Newsletter</a:t>
            </a:r>
          </a:p>
          <a:p>
            <a:pPr lvl="2"/>
            <a:r>
              <a:rPr lang="zh-CN" altLang="en-US" dirty="0"/>
              <a:t>阅读中国美国便利商店通讯</a:t>
            </a:r>
            <a:endParaRPr lang="en-US" altLang="zh-CN" dirty="0"/>
          </a:p>
          <a:p>
            <a:pPr marL="457200" lvl="1" indent="0">
              <a:buNone/>
            </a:pPr>
            <a:endParaRPr lang="en-US" dirty="0"/>
          </a:p>
        </p:txBody>
      </p:sp>
    </p:spTree>
    <p:extLst>
      <p:ext uri="{BB962C8B-B14F-4D97-AF65-F5344CB8AC3E}">
        <p14:creationId xmlns:p14="http://schemas.microsoft.com/office/powerpoint/2010/main" val="171021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MarCom</a:t>
            </a:r>
            <a:r>
              <a:rPr lang="en-US" dirty="0"/>
              <a:t> Messaging</a:t>
            </a:r>
          </a:p>
        </p:txBody>
      </p:sp>
      <p:sp>
        <p:nvSpPr>
          <p:cNvPr id="3" name="Content Placeholder 2"/>
          <p:cNvSpPr>
            <a:spLocks noGrp="1"/>
          </p:cNvSpPr>
          <p:nvPr>
            <p:ph idx="1"/>
          </p:nvPr>
        </p:nvSpPr>
        <p:spPr/>
        <p:txBody>
          <a:bodyPr>
            <a:normAutofit/>
          </a:bodyPr>
          <a:lstStyle/>
          <a:p>
            <a:pPr marL="0" indent="0">
              <a:buNone/>
            </a:pPr>
            <a:r>
              <a:rPr lang="en-US" b="1" dirty="0"/>
              <a:t>Additional Message for general use and cross posting on other blogs: </a:t>
            </a:r>
            <a:br>
              <a:rPr lang="en-US" b="1" dirty="0"/>
            </a:br>
            <a:r>
              <a:rPr lang="en-US" b="1" dirty="0"/>
              <a:t> </a:t>
            </a:r>
          </a:p>
          <a:p>
            <a:pPr lvl="1"/>
            <a:r>
              <a:rPr lang="en-US" b="1" dirty="0"/>
              <a:t>Have you thought about adding Ice Cream to your Convenience Store? </a:t>
            </a:r>
          </a:p>
          <a:p>
            <a:pPr lvl="2"/>
            <a:r>
              <a:rPr lang="zh-CN" altLang="en-US" dirty="0"/>
              <a:t>你有想过在你的便利店里加冰淇淋吗？</a:t>
            </a:r>
            <a:br>
              <a:rPr lang="en-US" altLang="zh-CN" dirty="0"/>
            </a:br>
            <a:endParaRPr lang="en-US" altLang="zh-CN" dirty="0"/>
          </a:p>
          <a:p>
            <a:pPr lvl="1"/>
            <a:r>
              <a:rPr lang="en-US" b="1" dirty="0"/>
              <a:t>Sweet Profit Item, Fun For All </a:t>
            </a:r>
          </a:p>
          <a:p>
            <a:pPr lvl="2"/>
            <a:r>
              <a:rPr lang="en-US" dirty="0" err="1"/>
              <a:t>甜利项目，所有的乐趣</a:t>
            </a:r>
            <a:br>
              <a:rPr lang="en-US" dirty="0"/>
            </a:br>
            <a:endParaRPr lang="en-US" dirty="0"/>
          </a:p>
          <a:p>
            <a:pPr lvl="1"/>
            <a:r>
              <a:rPr lang="en-US" b="1" dirty="0"/>
              <a:t>Improve Your Sales and Profit!</a:t>
            </a:r>
          </a:p>
          <a:p>
            <a:pPr lvl="2"/>
            <a:r>
              <a:rPr lang="en-US" dirty="0" err="1"/>
              <a:t>提高您的销售和利润</a:t>
            </a:r>
            <a:r>
              <a:rPr lang="en-US" dirty="0"/>
              <a:t>！</a:t>
            </a:r>
            <a:br>
              <a:rPr lang="en-US" dirty="0"/>
            </a:br>
            <a:endParaRPr lang="en-US" dirty="0"/>
          </a:p>
          <a:p>
            <a:pPr lvl="2"/>
            <a:endParaRPr lang="en-US" dirty="0"/>
          </a:p>
        </p:txBody>
      </p:sp>
    </p:spTree>
    <p:extLst>
      <p:ext uri="{BB962C8B-B14F-4D97-AF65-F5344CB8AC3E}">
        <p14:creationId xmlns:p14="http://schemas.microsoft.com/office/powerpoint/2010/main" val="711445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MarCom</a:t>
            </a:r>
            <a:r>
              <a:rPr lang="en-US" dirty="0"/>
              <a:t> Messaging</a:t>
            </a:r>
          </a:p>
        </p:txBody>
      </p:sp>
      <p:sp>
        <p:nvSpPr>
          <p:cNvPr id="3" name="Content Placeholder 2"/>
          <p:cNvSpPr>
            <a:spLocks noGrp="1"/>
          </p:cNvSpPr>
          <p:nvPr>
            <p:ph idx="1"/>
          </p:nvPr>
        </p:nvSpPr>
        <p:spPr/>
        <p:txBody>
          <a:bodyPr>
            <a:normAutofit/>
          </a:bodyPr>
          <a:lstStyle/>
          <a:p>
            <a:r>
              <a:rPr lang="en-US" sz="1600" b="1" dirty="0"/>
              <a:t>Additional Message for general use and cross posting on other blogs:  Continued </a:t>
            </a:r>
            <a:br>
              <a:rPr lang="en-US" sz="1600" b="1" dirty="0"/>
            </a:br>
            <a:endParaRPr lang="en-US" sz="1600" b="1" dirty="0"/>
          </a:p>
          <a:p>
            <a:pPr lvl="1"/>
            <a:r>
              <a:rPr lang="en-US" b="1" dirty="0"/>
              <a:t>Add $24,000 A Year Extra Sales At Your Store!</a:t>
            </a:r>
          </a:p>
          <a:p>
            <a:pPr lvl="2"/>
            <a:r>
              <a:rPr lang="en-US" dirty="0" err="1"/>
              <a:t>在您的商店添加</a:t>
            </a:r>
            <a:r>
              <a:rPr lang="en-US" dirty="0"/>
              <a:t>$ 24,000一年额外的销售！</a:t>
            </a:r>
            <a:br>
              <a:rPr lang="en-US" dirty="0"/>
            </a:br>
            <a:endParaRPr lang="en-US" dirty="0"/>
          </a:p>
          <a:p>
            <a:pPr lvl="1"/>
            <a:r>
              <a:rPr lang="en-US" b="1" dirty="0"/>
              <a:t>Sales, Customer Support, and Service available in Chinese or American</a:t>
            </a:r>
          </a:p>
          <a:p>
            <a:pPr lvl="2"/>
            <a:r>
              <a:rPr lang="en-US" dirty="0" err="1"/>
              <a:t>销售，客户支持和服务中文或美国语言</a:t>
            </a:r>
            <a:r>
              <a:rPr lang="en-US" dirty="0"/>
              <a:t> </a:t>
            </a:r>
            <a:br>
              <a:rPr lang="en-US" dirty="0"/>
            </a:br>
            <a:endParaRPr lang="en-US" dirty="0"/>
          </a:p>
          <a:p>
            <a:pPr lvl="1"/>
            <a:r>
              <a:rPr lang="en-US" b="1" dirty="0"/>
              <a:t>Request More Information Now</a:t>
            </a:r>
          </a:p>
          <a:p>
            <a:pPr lvl="2"/>
            <a:r>
              <a:rPr lang="zh-CN" altLang="en-US" dirty="0"/>
              <a:t>现在可以索取更多的信息</a:t>
            </a:r>
            <a:endParaRPr lang="en-US" dirty="0"/>
          </a:p>
          <a:p>
            <a:endParaRPr lang="en-US" sz="1600" b="1" dirty="0"/>
          </a:p>
        </p:txBody>
      </p:sp>
    </p:spTree>
    <p:extLst>
      <p:ext uri="{BB962C8B-B14F-4D97-AF65-F5344CB8AC3E}">
        <p14:creationId xmlns:p14="http://schemas.microsoft.com/office/powerpoint/2010/main" val="1990832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MarCom</a:t>
            </a:r>
            <a:r>
              <a:rPr lang="en-US" dirty="0"/>
              <a:t> Messaging</a:t>
            </a:r>
          </a:p>
        </p:txBody>
      </p:sp>
      <p:sp>
        <p:nvSpPr>
          <p:cNvPr id="3" name="Content Placeholder 2"/>
          <p:cNvSpPr>
            <a:spLocks noGrp="1"/>
          </p:cNvSpPr>
          <p:nvPr>
            <p:ph idx="1"/>
          </p:nvPr>
        </p:nvSpPr>
        <p:spPr/>
        <p:txBody>
          <a:bodyPr>
            <a:normAutofit/>
          </a:bodyPr>
          <a:lstStyle/>
          <a:p>
            <a:pPr lvl="0"/>
            <a:r>
              <a:rPr lang="en-US" sz="1600" b="1" dirty="0"/>
              <a:t>Additional Message for general use and cross posting on other blogs:  Continued </a:t>
            </a:r>
            <a:br>
              <a:rPr lang="en-US" b="1" dirty="0"/>
            </a:br>
            <a:endParaRPr lang="en-US" b="1" dirty="0"/>
          </a:p>
          <a:p>
            <a:pPr lvl="1"/>
            <a:r>
              <a:rPr lang="en-US" b="1" dirty="0"/>
              <a:t>Join Our Newsletter for Chinese American Owned Convenience Store Owners</a:t>
            </a:r>
          </a:p>
          <a:p>
            <a:pPr lvl="2"/>
            <a:r>
              <a:rPr lang="zh-CN" altLang="en-US" dirty="0"/>
              <a:t>加入我们的通讯，为了所有的美国华人便利店的店主们</a:t>
            </a:r>
            <a:br>
              <a:rPr lang="en-US" altLang="zh-CN" dirty="0"/>
            </a:br>
            <a:endParaRPr lang="en-US" dirty="0"/>
          </a:p>
          <a:p>
            <a:pPr lvl="1"/>
            <a:r>
              <a:rPr lang="en-US" b="1" dirty="0"/>
              <a:t>Familiar with business customs and languages in both China and The USA.</a:t>
            </a:r>
          </a:p>
          <a:p>
            <a:pPr lvl="2"/>
            <a:r>
              <a:rPr lang="en-US" dirty="0" err="1"/>
              <a:t>熟悉中国和美国的商业习俗和语言</a:t>
            </a:r>
            <a:endParaRPr lang="en-US" dirty="0"/>
          </a:p>
          <a:p>
            <a:pPr marL="400050" lvl="1" indent="0">
              <a:buNone/>
            </a:pPr>
            <a:endParaRPr lang="en-US" b="1" dirty="0"/>
          </a:p>
        </p:txBody>
      </p:sp>
    </p:spTree>
    <p:extLst>
      <p:ext uri="{BB962C8B-B14F-4D97-AF65-F5344CB8AC3E}">
        <p14:creationId xmlns:p14="http://schemas.microsoft.com/office/powerpoint/2010/main" val="147793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MarCom</a:t>
            </a:r>
            <a:r>
              <a:rPr lang="en-US" dirty="0"/>
              <a:t> Implementation</a:t>
            </a:r>
          </a:p>
        </p:txBody>
      </p:sp>
      <p:sp>
        <p:nvSpPr>
          <p:cNvPr id="3" name="Content Placeholder 2"/>
          <p:cNvSpPr>
            <a:spLocks noGrp="1"/>
          </p:cNvSpPr>
          <p:nvPr>
            <p:ph idx="1"/>
          </p:nvPr>
        </p:nvSpPr>
        <p:spPr>
          <a:xfrm>
            <a:off x="1154954" y="2609088"/>
            <a:ext cx="10134838" cy="3410712"/>
          </a:xfrm>
        </p:spPr>
        <p:txBody>
          <a:bodyPr>
            <a:normAutofit/>
          </a:bodyPr>
          <a:lstStyle/>
          <a:p>
            <a:pPr lvl="0"/>
            <a:r>
              <a:rPr lang="en-US" sz="1600" b="1" dirty="0"/>
              <a:t>Interactive Marketing:  Facebook Page Header:  </a:t>
            </a:r>
            <a:r>
              <a:rPr lang="en-US" b="1" dirty="0"/>
              <a:t>                                     </a:t>
            </a:r>
            <a:r>
              <a:rPr lang="en-US" b="1" dirty="0">
                <a:solidFill>
                  <a:schemeClr val="accent1"/>
                </a:solidFill>
                <a:hlinkClick r:id="rId2"/>
              </a:rPr>
              <a:t>See Facebook Page</a:t>
            </a:r>
            <a:endParaRPr lang="en-US" b="1" dirty="0">
              <a:solidFill>
                <a:schemeClr val="accent1"/>
              </a:solidFill>
            </a:endParaRPr>
          </a:p>
          <a:p>
            <a:pPr lvl="0"/>
            <a:endParaRPr lang="en-US" b="1" dirty="0"/>
          </a:p>
          <a:p>
            <a:pPr lvl="0"/>
            <a:endParaRPr lang="en-US" b="1" dirty="0"/>
          </a:p>
          <a:p>
            <a:pPr lvl="0"/>
            <a:endParaRPr lang="en-US" b="1" dirty="0"/>
          </a:p>
          <a:p>
            <a:pPr lvl="0"/>
            <a:endParaRPr lang="en-US" b="1" dirty="0"/>
          </a:p>
          <a:p>
            <a:pPr lvl="0"/>
            <a:endParaRPr lang="en-US" b="1" dirty="0"/>
          </a:p>
          <a:p>
            <a:pPr lvl="0"/>
            <a:endParaRPr lang="en-US" b="1" dirty="0"/>
          </a:p>
          <a:p>
            <a:endParaRPr lang="en-US" b="1" dirty="0"/>
          </a:p>
          <a:p>
            <a:pPr marL="400050" lvl="1" indent="0">
              <a:buNone/>
            </a:pP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964" y="3137666"/>
            <a:ext cx="8237963" cy="3319374"/>
          </a:xfrm>
          <a:prstGeom prst="rect">
            <a:avLst/>
          </a:prstGeom>
          <a:ln>
            <a:solidFill>
              <a:schemeClr val="accent1"/>
            </a:solidFill>
          </a:ln>
        </p:spPr>
      </p:pic>
    </p:spTree>
    <p:extLst>
      <p:ext uri="{BB962C8B-B14F-4D97-AF65-F5344CB8AC3E}">
        <p14:creationId xmlns:p14="http://schemas.microsoft.com/office/powerpoint/2010/main" val="2125191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EBEBEB"/>
                </a:solidFill>
              </a:rPr>
              <a:t>Buy With Confidence From Bi-Lingual Chinese American Business Owner </a:t>
            </a:r>
            <a:endParaRPr lang="en-US" sz="3200" dirty="0"/>
          </a:p>
        </p:txBody>
      </p:sp>
      <p:sp>
        <p:nvSpPr>
          <p:cNvPr id="3" name="Content Placeholder 2"/>
          <p:cNvSpPr>
            <a:spLocks noGrp="1"/>
          </p:cNvSpPr>
          <p:nvPr>
            <p:ph idx="1"/>
          </p:nvPr>
        </p:nvSpPr>
        <p:spPr/>
        <p:txBody>
          <a:bodyPr>
            <a:normAutofit/>
          </a:bodyPr>
          <a:lstStyle/>
          <a:p>
            <a:r>
              <a:rPr lang="en-US" dirty="0"/>
              <a:t>The company is owned by client Li Yong, a Chinese entrepreneur who is now a Naturalized Citizen of the USA. The client wants to start a company selling Chinese made commercial soft serve ice cream machines and other commercial food service machines to Chinese American buyers who own or manage a Convenience Store.    </a:t>
            </a:r>
          </a:p>
          <a:p>
            <a:r>
              <a:rPr lang="en-US" dirty="0"/>
              <a:t>The market advantage for the client will be the ability to knowledgably source quality products from China and offer marketing copy, reviews, ratings, sales, support, installation, and customer service in the native language of both Chinese manufacturers and Chinese American customers.  There will be a focus on building trust around Chinese brands with assurances that high quality goods will be stocked.  </a:t>
            </a:r>
          </a:p>
          <a:p>
            <a:endParaRPr lang="en-US" dirty="0"/>
          </a:p>
        </p:txBody>
      </p:sp>
    </p:spTree>
    <p:extLst>
      <p:ext uri="{BB962C8B-B14F-4D97-AF65-F5344CB8AC3E}">
        <p14:creationId xmlns:p14="http://schemas.microsoft.com/office/powerpoint/2010/main" val="388692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Competition</a:t>
            </a:r>
          </a:p>
        </p:txBody>
      </p:sp>
      <p:sp>
        <p:nvSpPr>
          <p:cNvPr id="3" name="Content Placeholder 2"/>
          <p:cNvSpPr>
            <a:spLocks noGrp="1"/>
          </p:cNvSpPr>
          <p:nvPr>
            <p:ph idx="1"/>
          </p:nvPr>
        </p:nvSpPr>
        <p:spPr/>
        <p:txBody>
          <a:bodyPr/>
          <a:lstStyle/>
          <a:p>
            <a:r>
              <a:rPr lang="en-US" dirty="0"/>
              <a:t>Competitors will include other online sellers of commercial food service equipment using Amazon.com and Ebay.com stores.  </a:t>
            </a:r>
          </a:p>
          <a:p>
            <a:r>
              <a:rPr lang="en-US" dirty="0"/>
              <a:t>Sam’s club is another online competitor which also has brick and mortar outlets that cater to business owners. </a:t>
            </a:r>
          </a:p>
          <a:p>
            <a:r>
              <a:rPr lang="en-US" dirty="0"/>
              <a:t>Finally, regional distributors of food service equipment such as Burkett Restaurant Equipment may also compete in this category.</a:t>
            </a:r>
          </a:p>
          <a:p>
            <a:r>
              <a:rPr lang="en-US" dirty="0"/>
              <a:t>The Machine Brand will be </a:t>
            </a:r>
            <a:r>
              <a:rPr lang="en-US" b="1" dirty="0"/>
              <a:t>Happy Family Ice Cream®</a:t>
            </a:r>
            <a:endParaRPr lang="en-US" dirty="0"/>
          </a:p>
          <a:p>
            <a:endParaRPr lang="en-US" dirty="0"/>
          </a:p>
        </p:txBody>
      </p:sp>
    </p:spTree>
    <p:extLst>
      <p:ext uri="{BB962C8B-B14F-4D97-AF65-F5344CB8AC3E}">
        <p14:creationId xmlns:p14="http://schemas.microsoft.com/office/powerpoint/2010/main" val="54356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Proposition</a:t>
            </a:r>
          </a:p>
        </p:txBody>
      </p:sp>
      <p:sp>
        <p:nvSpPr>
          <p:cNvPr id="3" name="Content Placeholder 2"/>
          <p:cNvSpPr>
            <a:spLocks noGrp="1"/>
          </p:cNvSpPr>
          <p:nvPr>
            <p:ph idx="1"/>
          </p:nvPr>
        </p:nvSpPr>
        <p:spPr/>
        <p:txBody>
          <a:bodyPr/>
          <a:lstStyle/>
          <a:p>
            <a:r>
              <a:rPr lang="en-US" dirty="0"/>
              <a:t>Importing Chinese ice cream machines made easy</a:t>
            </a:r>
          </a:p>
          <a:p>
            <a:r>
              <a:rPr lang="en-US" dirty="0"/>
              <a:t>Bi-lingual integrated marketing communication</a:t>
            </a:r>
          </a:p>
          <a:p>
            <a:r>
              <a:rPr lang="en-US" dirty="0"/>
              <a:t>Single point of contact during the buying cycle</a:t>
            </a:r>
          </a:p>
          <a:p>
            <a:r>
              <a:rPr lang="en-US" dirty="0"/>
              <a:t>Customs Clearance, Transportation, Delivery, Setup Provided</a:t>
            </a:r>
          </a:p>
          <a:p>
            <a:r>
              <a:rPr lang="en-US" dirty="0"/>
              <a:t>Bi-Lingual service after the sale </a:t>
            </a:r>
          </a:p>
        </p:txBody>
      </p:sp>
    </p:spTree>
    <p:extLst>
      <p:ext uri="{BB962C8B-B14F-4D97-AF65-F5344CB8AC3E}">
        <p14:creationId xmlns:p14="http://schemas.microsoft.com/office/powerpoint/2010/main" val="228204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Market</a:t>
            </a:r>
          </a:p>
        </p:txBody>
      </p:sp>
      <p:sp>
        <p:nvSpPr>
          <p:cNvPr id="3" name="Content Placeholder 2"/>
          <p:cNvSpPr>
            <a:spLocks noGrp="1"/>
          </p:cNvSpPr>
          <p:nvPr>
            <p:ph idx="1"/>
          </p:nvPr>
        </p:nvSpPr>
        <p:spPr/>
        <p:txBody>
          <a:bodyPr/>
          <a:lstStyle/>
          <a:p>
            <a:r>
              <a:rPr lang="en-US" dirty="0"/>
              <a:t>Convenience Stores Owned by Chinese Americans </a:t>
            </a:r>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82229701"/>
              </p:ext>
            </p:extLst>
          </p:nvPr>
        </p:nvGraphicFramePr>
        <p:xfrm>
          <a:off x="3526972" y="3203121"/>
          <a:ext cx="6891677" cy="3056894"/>
        </p:xfrm>
        <a:graphic>
          <a:graphicData uri="http://schemas.openxmlformats.org/drawingml/2006/table">
            <a:tbl>
              <a:tblPr firstRow="1" firstCol="1" bandRow="1">
                <a:tableStyleId>{5C22544A-7EE6-4342-B048-85BDC9FD1C3A}</a:tableStyleId>
              </a:tblPr>
              <a:tblGrid>
                <a:gridCol w="1931675">
                  <a:extLst>
                    <a:ext uri="{9D8B030D-6E8A-4147-A177-3AD203B41FA5}">
                      <a16:colId xmlns:a16="http://schemas.microsoft.com/office/drawing/2014/main" val="249723191"/>
                    </a:ext>
                  </a:extLst>
                </a:gridCol>
                <a:gridCol w="1057453">
                  <a:extLst>
                    <a:ext uri="{9D8B030D-6E8A-4147-A177-3AD203B41FA5}">
                      <a16:colId xmlns:a16="http://schemas.microsoft.com/office/drawing/2014/main" val="2959330637"/>
                    </a:ext>
                  </a:extLst>
                </a:gridCol>
                <a:gridCol w="1057453">
                  <a:extLst>
                    <a:ext uri="{9D8B030D-6E8A-4147-A177-3AD203B41FA5}">
                      <a16:colId xmlns:a16="http://schemas.microsoft.com/office/drawing/2014/main" val="4028745345"/>
                    </a:ext>
                  </a:extLst>
                </a:gridCol>
                <a:gridCol w="1057453">
                  <a:extLst>
                    <a:ext uri="{9D8B030D-6E8A-4147-A177-3AD203B41FA5}">
                      <a16:colId xmlns:a16="http://schemas.microsoft.com/office/drawing/2014/main" val="803340467"/>
                    </a:ext>
                  </a:extLst>
                </a:gridCol>
                <a:gridCol w="1057453">
                  <a:extLst>
                    <a:ext uri="{9D8B030D-6E8A-4147-A177-3AD203B41FA5}">
                      <a16:colId xmlns:a16="http://schemas.microsoft.com/office/drawing/2014/main" val="2125732284"/>
                    </a:ext>
                  </a:extLst>
                </a:gridCol>
                <a:gridCol w="730190">
                  <a:extLst>
                    <a:ext uri="{9D8B030D-6E8A-4147-A177-3AD203B41FA5}">
                      <a16:colId xmlns:a16="http://schemas.microsoft.com/office/drawing/2014/main" val="2581083343"/>
                    </a:ext>
                  </a:extLst>
                </a:gridCol>
              </a:tblGrid>
              <a:tr h="259940">
                <a:tc gridSpan="3">
                  <a:txBody>
                    <a:bodyPr/>
                    <a:lstStyle/>
                    <a:p>
                      <a:pPr marL="0" marR="0">
                        <a:spcBef>
                          <a:spcPts val="0"/>
                        </a:spcBef>
                        <a:spcAft>
                          <a:spcPts val="0"/>
                        </a:spcAft>
                      </a:pPr>
                      <a:r>
                        <a:rPr lang="en-US" sz="1100">
                          <a:effectLst/>
                        </a:rPr>
                        <a:t>Target Market Segment Details</a:t>
                      </a:r>
                      <a:endParaRPr lang="en-US" sz="120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hMerge="1">
                  <a:txBody>
                    <a:bodyPr/>
                    <a:lstStyle/>
                    <a:p>
                      <a:endParaRPr lang="en-US"/>
                    </a:p>
                  </a:txBody>
                  <a:tcPr/>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2691562371"/>
                  </a:ext>
                </a:extLst>
              </a:tr>
              <a:tr h="259940">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983611583"/>
                  </a:ext>
                </a:extLst>
              </a:tr>
              <a:tr h="259940">
                <a:tc gridSpan="2">
                  <a:txBody>
                    <a:bodyPr/>
                    <a:lstStyle/>
                    <a:p>
                      <a:pPr marL="0" marR="0">
                        <a:spcBef>
                          <a:spcPts val="0"/>
                        </a:spcBef>
                        <a:spcAft>
                          <a:spcPts val="0"/>
                        </a:spcAft>
                      </a:pPr>
                      <a:r>
                        <a:rPr lang="en-US" sz="1100">
                          <a:effectLst/>
                        </a:rPr>
                        <a:t>Race is Asian</a:t>
                      </a:r>
                      <a:endParaRPr lang="en-US" sz="120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100%</a:t>
                      </a:r>
                      <a:endParaRPr lang="en-US" sz="120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845618188"/>
                  </a:ext>
                </a:extLst>
              </a:tr>
              <a:tr h="259940">
                <a:tc gridSpan="3">
                  <a:txBody>
                    <a:bodyPr/>
                    <a:lstStyle/>
                    <a:p>
                      <a:pPr marL="0" marR="0">
                        <a:spcBef>
                          <a:spcPts val="0"/>
                        </a:spcBef>
                        <a:spcAft>
                          <a:spcPts val="0"/>
                        </a:spcAft>
                      </a:pPr>
                      <a:r>
                        <a:rPr lang="en-US" sz="1100">
                          <a:effectLst/>
                        </a:rPr>
                        <a:t>Country of Origin is China</a:t>
                      </a:r>
                      <a:endParaRPr lang="en-US" sz="120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hMerge="1">
                  <a:txBody>
                    <a:bodyPr/>
                    <a:lstStyle/>
                    <a:p>
                      <a:endParaRPr lang="en-US"/>
                    </a:p>
                  </a:txBody>
                  <a:tcPr/>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80%</a:t>
                      </a:r>
                      <a:endParaRPr lang="en-US" sz="120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3579608181"/>
                  </a:ext>
                </a:extLst>
              </a:tr>
              <a:tr h="259940">
                <a:tc gridSpan="4">
                  <a:txBody>
                    <a:bodyPr/>
                    <a:lstStyle/>
                    <a:p>
                      <a:pPr marL="0" marR="0">
                        <a:spcBef>
                          <a:spcPts val="0"/>
                        </a:spcBef>
                        <a:spcAft>
                          <a:spcPts val="0"/>
                        </a:spcAft>
                      </a:pPr>
                      <a:r>
                        <a:rPr lang="en-US" sz="1100">
                          <a:effectLst/>
                        </a:rPr>
                        <a:t>Geographic Location is Midwest to East Coast</a:t>
                      </a:r>
                      <a:endParaRPr lang="en-US" sz="120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100%</a:t>
                      </a:r>
                      <a:endParaRPr lang="en-US" sz="120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1852960565"/>
                  </a:ext>
                </a:extLst>
              </a:tr>
              <a:tr h="259940">
                <a:tc gridSpan="2">
                  <a:txBody>
                    <a:bodyPr/>
                    <a:lstStyle/>
                    <a:p>
                      <a:pPr marL="0" marR="0">
                        <a:spcBef>
                          <a:spcPts val="0"/>
                        </a:spcBef>
                        <a:spcAft>
                          <a:spcPts val="0"/>
                        </a:spcAft>
                      </a:pPr>
                      <a:r>
                        <a:rPr lang="en-US" sz="1100">
                          <a:effectLst/>
                        </a:rPr>
                        <a:t>Age is 24-64</a:t>
                      </a:r>
                      <a:endParaRPr lang="en-US" sz="120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100%</a:t>
                      </a:r>
                      <a:endParaRPr lang="en-US" sz="120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653465039"/>
                  </a:ext>
                </a:extLst>
              </a:tr>
              <a:tr h="259940">
                <a:tc gridSpan="4">
                  <a:txBody>
                    <a:bodyPr/>
                    <a:lstStyle/>
                    <a:p>
                      <a:pPr marL="0" marR="0">
                        <a:spcBef>
                          <a:spcPts val="0"/>
                        </a:spcBef>
                        <a:spcAft>
                          <a:spcPts val="0"/>
                        </a:spcAft>
                      </a:pPr>
                      <a:r>
                        <a:rPr lang="en-US" sz="1100">
                          <a:effectLst/>
                        </a:rPr>
                        <a:t>Above Average Annual Household Income</a:t>
                      </a:r>
                      <a:endParaRPr lang="en-US" sz="120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100%</a:t>
                      </a:r>
                      <a:endParaRPr lang="en-US" sz="120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2973943444"/>
                  </a:ext>
                </a:extLst>
              </a:tr>
              <a:tr h="259940">
                <a:tc gridSpan="3">
                  <a:txBody>
                    <a:bodyPr/>
                    <a:lstStyle/>
                    <a:p>
                      <a:pPr marL="0" marR="0">
                        <a:spcBef>
                          <a:spcPts val="0"/>
                        </a:spcBef>
                        <a:spcAft>
                          <a:spcPts val="0"/>
                        </a:spcAft>
                      </a:pPr>
                      <a:r>
                        <a:rPr lang="en-US" sz="1100">
                          <a:effectLst/>
                        </a:rPr>
                        <a:t>Above Average Education</a:t>
                      </a:r>
                      <a:endParaRPr lang="en-US" sz="120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hMerge="1">
                  <a:txBody>
                    <a:bodyPr/>
                    <a:lstStyle/>
                    <a:p>
                      <a:endParaRPr lang="en-US"/>
                    </a:p>
                  </a:txBody>
                  <a:tcPr/>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100%</a:t>
                      </a:r>
                      <a:endParaRPr lang="en-US" sz="120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250499388"/>
                  </a:ext>
                </a:extLst>
              </a:tr>
              <a:tr h="259940">
                <a:tc gridSpan="2">
                  <a:txBody>
                    <a:bodyPr/>
                    <a:lstStyle/>
                    <a:p>
                      <a:pPr marL="0" marR="0">
                        <a:spcBef>
                          <a:spcPts val="0"/>
                        </a:spcBef>
                        <a:spcAft>
                          <a:spcPts val="0"/>
                        </a:spcAft>
                      </a:pPr>
                      <a:r>
                        <a:rPr lang="en-US" sz="1100">
                          <a:effectLst/>
                        </a:rPr>
                        <a:t>Internet Usage</a:t>
                      </a:r>
                      <a:endParaRPr lang="en-US" sz="120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85%</a:t>
                      </a:r>
                      <a:endParaRPr lang="en-US" sz="120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3843701245"/>
                  </a:ext>
                </a:extLst>
              </a:tr>
              <a:tr h="457494">
                <a:tc gridSpan="2">
                  <a:txBody>
                    <a:bodyPr/>
                    <a:lstStyle/>
                    <a:p>
                      <a:pPr marL="0" marR="0">
                        <a:spcBef>
                          <a:spcPts val="0"/>
                        </a:spcBef>
                        <a:spcAft>
                          <a:spcPts val="0"/>
                        </a:spcAft>
                      </a:pPr>
                      <a:r>
                        <a:rPr lang="en-US" sz="1100" dirty="0">
                          <a:effectLst/>
                        </a:rPr>
                        <a:t>Mobile Device / Smartphone Usage</a:t>
                      </a:r>
                      <a:endParaRPr lang="en-US" sz="1200" dirty="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75%</a:t>
                      </a:r>
                      <a:endParaRPr lang="en-US" sz="120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719557927"/>
                  </a:ext>
                </a:extLst>
              </a:tr>
              <a:tr h="259940">
                <a:tc gridSpan="3">
                  <a:txBody>
                    <a:bodyPr/>
                    <a:lstStyle/>
                    <a:p>
                      <a:pPr marL="0" marR="0">
                        <a:spcBef>
                          <a:spcPts val="0"/>
                        </a:spcBef>
                        <a:spcAft>
                          <a:spcPts val="0"/>
                        </a:spcAft>
                      </a:pPr>
                      <a:r>
                        <a:rPr lang="en-US" sz="1100">
                          <a:effectLst/>
                        </a:rPr>
                        <a:t>Comfortable with Online Shopping</a:t>
                      </a:r>
                      <a:endParaRPr lang="en-US" sz="120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hMerge="1">
                  <a:txBody>
                    <a:bodyPr/>
                    <a:lstStyle/>
                    <a:p>
                      <a:endParaRPr lang="en-US"/>
                    </a:p>
                  </a:txBody>
                  <a:tcPr/>
                </a:tc>
                <a:tc>
                  <a:txBody>
                    <a:bodyPr/>
                    <a:lstStyle/>
                    <a:p>
                      <a:endParaRPr lang="en-US" sz="1000">
                        <a:effectLst/>
                        <a:latin typeface="Times New Roman" panose="02020603050405020304" pitchFamily="18" charset="0"/>
                      </a:endParaRPr>
                    </a:p>
                  </a:txBody>
                  <a:tcPr marL="68580" marR="68580" marT="0" marB="0" anchor="b"/>
                </a:tc>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65%</a:t>
                      </a:r>
                      <a:endParaRPr lang="en-US" sz="1200" dirty="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2881131974"/>
                  </a:ext>
                </a:extLst>
              </a:tr>
            </a:tbl>
          </a:graphicData>
        </a:graphic>
      </p:graphicFrame>
      <p:sp>
        <p:nvSpPr>
          <p:cNvPr id="6" name="Rectangle 1"/>
          <p:cNvSpPr>
            <a:spLocks noChangeArrowheads="1"/>
          </p:cNvSpPr>
          <p:nvPr/>
        </p:nvSpPr>
        <p:spPr bwMode="auto">
          <a:xfrm>
            <a:off x="3135313" y="3190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05658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Most Chinese Americans Are Foreign Born</a:t>
            </a:r>
          </a:p>
        </p:txBody>
      </p:sp>
      <p:sp>
        <p:nvSpPr>
          <p:cNvPr id="3" name="Content Placeholder 2"/>
          <p:cNvSpPr>
            <a:spLocks noGrp="1"/>
          </p:cNvSpPr>
          <p:nvPr>
            <p:ph idx="1"/>
          </p:nvPr>
        </p:nvSpPr>
        <p:spPr/>
        <p:txBody>
          <a:bodyPr/>
          <a:lstStyle/>
          <a:p>
            <a:endParaRPr lang="en-US"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325" y="2476103"/>
            <a:ext cx="7175022" cy="38615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037967" y="6272743"/>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SimSun" panose="02010600030101010101" pitchFamily="2" charset="-122"/>
                <a:cs typeface="Calibri" panose="020F0502020204030204" pitchFamily="34" charset="0"/>
              </a:rPr>
              <a:t>Source: U.S. Census Bureau American Community Survey 2013, five-year estimates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7367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Convenience Stores Are A Growth Industry</a:t>
            </a:r>
          </a:p>
        </p:txBody>
      </p:sp>
      <p:sp>
        <p:nvSpPr>
          <p:cNvPr id="6" name="Rectangle 5"/>
          <p:cNvSpPr>
            <a:spLocks noChangeArrowheads="1"/>
          </p:cNvSpPr>
          <p:nvPr/>
        </p:nvSpPr>
        <p:spPr bwMode="auto">
          <a:xfrm>
            <a:off x="1594022" y="1400175"/>
            <a:ext cx="183586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100" name="Picture 10"/>
          <p:cNvPicPr>
            <a:picLocks noChangeAspect="1" noChangeArrowheads="1"/>
          </p:cNvPicPr>
          <p:nvPr/>
        </p:nvPicPr>
        <p:blipFill>
          <a:blip r:embed="rId2">
            <a:extLst>
              <a:ext uri="{28A0092B-C50C-407E-A947-70E740481C1C}">
                <a14:useLocalDpi xmlns:a14="http://schemas.microsoft.com/office/drawing/2010/main" val="0"/>
              </a:ext>
            </a:extLst>
          </a:blip>
          <a:srcRect l="13889" t="35970" r="52490"/>
          <a:stretch>
            <a:fillRect/>
          </a:stretch>
        </p:blipFill>
        <p:spPr bwMode="auto">
          <a:xfrm>
            <a:off x="1594022" y="2362200"/>
            <a:ext cx="8031892"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2018565" y="6172200"/>
            <a:ext cx="1835861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11111"/>
                </a:solidFill>
                <a:effectLst/>
                <a:latin typeface="Times New Roman" panose="02020603050405020304" pitchFamily="18" charset="0"/>
                <a:ea typeface="SimSun" panose="02010600030101010101" pitchFamily="2" charset="-122"/>
                <a:cs typeface="Calibri" panose="020F0502020204030204" pitchFamily="34" charset="0"/>
              </a:rPr>
              <a:t>(</a:t>
            </a:r>
            <a:r>
              <a:rPr kumimoji="0" lang="en-US" altLang="en-US" sz="1200" b="0" i="1" u="none" strike="noStrike" cap="none" normalizeH="0" baseline="0">
                <a:ln>
                  <a:noFill/>
                </a:ln>
                <a:solidFill>
                  <a:srgbClr val="111111"/>
                </a:solidFill>
                <a:effectLst/>
                <a:latin typeface="Times New Roman" panose="02020603050405020304" pitchFamily="18" charset="0"/>
                <a:ea typeface="Times New Roman" panose="02020603050405020304" pitchFamily="18" charset="0"/>
                <a:cs typeface="Calibri" panose="020F0502020204030204" pitchFamily="34" charset="0"/>
              </a:rPr>
              <a:t>NACS; preliminary data 2015,</a:t>
            </a:r>
            <a:r>
              <a:rPr kumimoji="0" lang="en-US" altLang="en-US" sz="1200" b="0" i="0" u="none" strike="noStrike" cap="none" normalizeH="0" baseline="0">
                <a:ln>
                  <a:noFill/>
                </a:ln>
                <a:solidFill>
                  <a:srgbClr val="111111"/>
                </a:solidFill>
                <a:effectLst/>
                <a:latin typeface="Times New Roman" panose="02020603050405020304" pitchFamily="18" charset="0"/>
                <a:ea typeface="SimSun" panose="02010600030101010101" pitchFamily="2" charset="-122"/>
                <a:cs typeface="Calibri" panose="020F0502020204030204" pitchFamily="34" charset="0"/>
              </a:rPr>
              <a:t> </a:t>
            </a:r>
            <a:r>
              <a:rPr kumimoji="0" lang="en-US" altLang="en-US" sz="1200" b="0" i="0" u="none" strike="noStrike" cap="none" normalizeH="0" baseline="0">
                <a:ln>
                  <a:noFill/>
                </a:ln>
                <a:solidFill>
                  <a:srgbClr val="111111"/>
                </a:solidFill>
                <a:effectLst/>
                <a:latin typeface="Times New Roman" panose="02020603050405020304" pitchFamily="18" charset="0"/>
                <a:ea typeface="SimSun" panose="02010600030101010101" pitchFamily="2" charset="-122"/>
                <a:cs typeface="Calibri" panose="020F0502020204030204" pitchFamily="34" charset="0"/>
                <a:hlinkClick r:id="rId3"/>
              </a:rPr>
              <a:t>www.cspdailynews.com</a:t>
            </a:r>
            <a:r>
              <a:rPr kumimoji="0" lang="en-US" altLang="en-US" sz="1200" b="0" i="0" u="none" strike="noStrike" cap="none" normalizeH="0" baseline="0">
                <a:ln>
                  <a:noFill/>
                </a:ln>
                <a:solidFill>
                  <a:srgbClr val="111111"/>
                </a:solidFill>
                <a:effectLst/>
                <a:latin typeface="Times New Roman" panose="02020603050405020304" pitchFamily="18" charset="0"/>
                <a:ea typeface="SimSun" panose="02010600030101010101" pitchFamily="2" charset="-122"/>
                <a:cs typeface="Calibri" panose="020F0502020204030204" pitchFamily="34" charset="0"/>
              </a:rPr>
              <a:t>)</a:t>
            </a:r>
            <a:r>
              <a:rPr kumimoji="0" lang="en-US" altLang="en-US" sz="1200" b="0" i="1" u="none" strike="noStrike" cap="none" normalizeH="0" baseline="0">
                <a:ln>
                  <a:noFill/>
                </a:ln>
                <a:solidFill>
                  <a:srgbClr val="111111"/>
                </a:solidFill>
                <a:effectLst/>
                <a:latin typeface="Times New Roman" panose="02020603050405020304" pitchFamily="18" charset="0"/>
                <a:ea typeface="Times New Roman" panose="02020603050405020304" pitchFamily="18" charset="0"/>
                <a:cs typeface="Calibri" panose="020F0502020204030204" pitchFamily="34" charset="0"/>
              </a:rPr>
              <a:t>.</a:t>
            </a:r>
            <a:r>
              <a:rPr kumimoji="0" lang="en-US" altLang="en-US" sz="1200" b="0" i="1" u="none" strike="noStrike" cap="none" normalizeH="0" baseline="0">
                <a:ln>
                  <a:noFill/>
                </a:ln>
                <a:solidFill>
                  <a:srgbClr val="111111"/>
                </a:solidFill>
                <a:effectLst/>
                <a:latin typeface="Times New Roman" panose="02020603050405020304" pitchFamily="18" charset="0"/>
                <a:ea typeface="SimSun" panose="02010600030101010101" pitchFamily="2" charset="-122"/>
                <a:cs typeface="Calibri" panose="020F0502020204030204" pitchFamily="34" charset="0"/>
              </a:rPr>
              <a:t> </a:t>
            </a:r>
            <a:r>
              <a:rPr kumimoji="0" lang="en-US" altLang="en-US" sz="1200" b="0" i="0" u="none" strike="noStrike" cap="none" normalizeH="0" baseline="0">
                <a:ln>
                  <a:noFill/>
                </a:ln>
                <a:solidFill>
                  <a:srgbClr val="111111"/>
                </a:solidFill>
                <a:effectLst/>
                <a:latin typeface="Times New Roman" panose="02020603050405020304" pitchFamily="18" charset="0"/>
                <a:ea typeface="SimSun" panose="02010600030101010101" pitchFamily="2" charset="-122"/>
                <a:cs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7762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Regional Concentration of Convenience Stores</a:t>
            </a:r>
          </a:p>
        </p:txBody>
      </p:sp>
      <p:sp>
        <p:nvSpPr>
          <p:cNvPr id="4" name="Rectangle 2"/>
          <p:cNvSpPr>
            <a:spLocks noChangeArrowheads="1"/>
          </p:cNvSpPr>
          <p:nvPr/>
        </p:nvSpPr>
        <p:spPr bwMode="auto">
          <a:xfrm>
            <a:off x="1154954" y="18411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267" y="2458882"/>
            <a:ext cx="7248817" cy="39012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363268" y="5524163"/>
            <a:ext cx="16108482"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US Census Data, 2012, </a:t>
            </a:r>
            <a:r>
              <a:rPr kumimoji="0" lang="en-US" altLang="en-US" sz="1200" b="1"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hlinkClick r:id="rId3"/>
              </a:rPr>
              <a:t>www.thedataweb.rm.census.gov</a:t>
            </a:r>
            <a:r>
              <a:rPr kumimoji="0" lang="en-US" altLang="en-US" sz="1200" b="1" i="0" u="none" strike="noStrike" cap="none" normalizeH="0" baseline="0">
                <a:ln>
                  <a:noFill/>
                </a:ln>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03167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78</TotalTime>
  <Words>1012</Words>
  <Application>Microsoft Office PowerPoint</Application>
  <PresentationFormat>Widescreen</PresentationFormat>
  <Paragraphs>178</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SimSun</vt:lpstr>
      <vt:lpstr>SimSun</vt:lpstr>
      <vt:lpstr>Arial</vt:lpstr>
      <vt:lpstr>Calibri</vt:lpstr>
      <vt:lpstr>Century Gothic</vt:lpstr>
      <vt:lpstr>Georgia</vt:lpstr>
      <vt:lpstr>Times New Roman</vt:lpstr>
      <vt:lpstr>Wingdings 3</vt:lpstr>
      <vt:lpstr>Ion Boardroom</vt:lpstr>
      <vt:lpstr>Happy Family Ice Cream Machines</vt:lpstr>
      <vt:lpstr>Ice Cream Machines From China Cost Less</vt:lpstr>
      <vt:lpstr>Buy With Confidence From Bi-Lingual Chinese American Business Owner </vt:lpstr>
      <vt:lpstr>Competition</vt:lpstr>
      <vt:lpstr>Value Proposition</vt:lpstr>
      <vt:lpstr>Target Market</vt:lpstr>
      <vt:lpstr>Most Chinese Americans Are Foreign Born</vt:lpstr>
      <vt:lpstr>Convenience Stores Are A Growth Industry</vt:lpstr>
      <vt:lpstr>Regional Concentration of Convenience Stores</vt:lpstr>
      <vt:lpstr>Media Consumption Habits of Target Market</vt:lpstr>
      <vt:lpstr>Startup And First Year Marketing Budget</vt:lpstr>
      <vt:lpstr>MarCom Channel Selection</vt:lpstr>
      <vt:lpstr>MarCom Channel Selection</vt:lpstr>
      <vt:lpstr>MarCom Channel Selection</vt:lpstr>
      <vt:lpstr>MarCom Channel Selection</vt:lpstr>
      <vt:lpstr>MarCom Visual Communication</vt:lpstr>
      <vt:lpstr>MarCom Messaging</vt:lpstr>
      <vt:lpstr>MarCom Messaging</vt:lpstr>
      <vt:lpstr>MarCom Messaging</vt:lpstr>
      <vt:lpstr>MarCom Messaging</vt:lpstr>
      <vt:lpstr>MarCom Messaging</vt:lpstr>
      <vt:lpstr>MarCom Messaging</vt:lpstr>
      <vt:lpstr>MarCom Messaging</vt:lpstr>
      <vt:lpstr>MarCom Implementation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Family Ice Cream Machines</dc:title>
  <dc:creator>lonndu</dc:creator>
  <cp:lastModifiedBy>lonndu</cp:lastModifiedBy>
  <cp:revision>11</cp:revision>
  <dcterms:created xsi:type="dcterms:W3CDTF">2016-11-29T04:33:47Z</dcterms:created>
  <dcterms:modified xsi:type="dcterms:W3CDTF">2017-06-13T13:49:15Z</dcterms:modified>
</cp:coreProperties>
</file>